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0" r:id="rId4"/>
  </p:sldMasterIdLst>
  <p:notesMasterIdLst>
    <p:notesMasterId r:id="rId33"/>
  </p:notesMasterIdLst>
  <p:handoutMasterIdLst>
    <p:handoutMasterId r:id="rId34"/>
  </p:handoutMasterIdLst>
  <p:sldIdLst>
    <p:sldId id="262" r:id="rId5"/>
    <p:sldId id="1416" r:id="rId6"/>
    <p:sldId id="1435" r:id="rId7"/>
    <p:sldId id="589" r:id="rId8"/>
    <p:sldId id="280" r:id="rId9"/>
    <p:sldId id="308" r:id="rId10"/>
    <p:sldId id="265" r:id="rId11"/>
    <p:sldId id="1390" r:id="rId12"/>
    <p:sldId id="1389" r:id="rId13"/>
    <p:sldId id="1384" r:id="rId14"/>
    <p:sldId id="258" r:id="rId15"/>
    <p:sldId id="1404" r:id="rId16"/>
    <p:sldId id="259" r:id="rId17"/>
    <p:sldId id="1417" r:id="rId18"/>
    <p:sldId id="1437" r:id="rId19"/>
    <p:sldId id="1413" r:id="rId20"/>
    <p:sldId id="1438" r:id="rId21"/>
    <p:sldId id="1441" r:id="rId22"/>
    <p:sldId id="1439" r:id="rId23"/>
    <p:sldId id="1442" r:id="rId24"/>
    <p:sldId id="1440" r:id="rId25"/>
    <p:sldId id="665" r:id="rId26"/>
    <p:sldId id="1418" r:id="rId27"/>
    <p:sldId id="1415" r:id="rId28"/>
    <p:sldId id="1419" r:id="rId29"/>
    <p:sldId id="1431" r:id="rId30"/>
    <p:sldId id="1434" r:id="rId31"/>
    <p:sldId id="260" r:id="rId32"/>
  </p:sldIdLst>
  <p:sldSz cx="9144000" cy="6858000" type="screen4x3"/>
  <p:notesSz cx="9906000" cy="6781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1888">
          <p15:clr>
            <a:srgbClr val="A4A3A4"/>
          </p15:clr>
        </p15:guide>
        <p15:guide id="4" orient="horz" pos="1752">
          <p15:clr>
            <a:srgbClr val="A4A3A4"/>
          </p15:clr>
        </p15:guide>
        <p15:guide id="5" orient="horz" pos="3264">
          <p15:clr>
            <a:srgbClr val="A4A3A4"/>
          </p15:clr>
        </p15:guide>
        <p15:guide id="6" orient="horz" pos="4319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pos="5420">
          <p15:clr>
            <a:srgbClr val="A4A3A4"/>
          </p15:clr>
        </p15:guide>
        <p15:guide id="9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050"/>
    <a:srgbClr val="777777"/>
    <a:srgbClr val="DDDDDD"/>
    <a:srgbClr val="FFCC00"/>
    <a:srgbClr val="F8F894"/>
    <a:srgbClr val="FF9900"/>
    <a:srgbClr val="FF0000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0929"/>
  </p:normalViewPr>
  <p:slideViewPr>
    <p:cSldViewPr showGuides="1">
      <p:cViewPr varScale="1">
        <p:scale>
          <a:sx n="75" d="100"/>
          <a:sy n="75" d="100"/>
        </p:scale>
        <p:origin x="1603" y="53"/>
      </p:cViewPr>
      <p:guideLst>
        <p:guide orient="horz" pos="2840"/>
        <p:guide orient="horz" pos="3168"/>
        <p:guide orient="horz" pos="1888"/>
        <p:guide orient="horz" pos="1752"/>
        <p:guide orient="horz" pos="3264"/>
        <p:guide orient="horz" pos="4319"/>
        <p:guide orient="horz" pos="4065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dagvat.sharepoint.com/sites/HQWE/Freigegebene%20Dokumente/General/0900%20Calls%20for%20Proposals%20Einreichrunden/070%20Call%20for%20Proposals%20BPC%202024/09%20Eingelangte%20Antr&#228;ge/Einreichungen%20Statisti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dagvat.sharepoint.com/sites/HQWE/Freigegebene%20Dokumente/General/0900%20Calls%20for%20Proposals%20Einreichrunden/070%20Call%20for%20Proposals%20BPC%202024/09%20Eingelangte%20Antr&#228;ge/Einreichungen%20Statisti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9AD-4F58-936E-6E8CEB5BBF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9AD-4F58-936E-6E8CEB5BBF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9AD-4F58-936E-6E8CEB5BBF8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39AD-4F58-936E-6E8CEB5BBF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Europe (Western Balkans) </c:v>
                </c:pt>
                <c:pt idx="1">
                  <c:v>Africa </c:v>
                </c:pt>
                <c:pt idx="2">
                  <c:v>Asia </c:v>
                </c:pt>
                <c:pt idx="3">
                  <c:v>Latin America</c:v>
                </c:pt>
              </c:strCache>
            </c:strRef>
          </c:cat>
          <c:val>
            <c:numRef>
              <c:f>Tabelle1!$B$2:$B$5</c:f>
              <c:numCache>
                <c:formatCode>0%</c:formatCode>
                <c:ptCount val="4"/>
                <c:pt idx="0">
                  <c:v>0.39</c:v>
                </c:pt>
                <c:pt idx="1">
                  <c:v>0.24</c:v>
                </c:pt>
                <c:pt idx="2">
                  <c:v>0.21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AD-4F58-936E-6E8CEB5BBF8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Applications by region (20)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BF-486D-98F2-69966CDE05D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2BF-486D-98F2-69966CDE05D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2BF-486D-98F2-69966CDE05D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2BF-486D-98F2-69966CDE05D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2BF-486D-98F2-69966CDE05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Tabelle1!$B$43:$B$47</c:f>
              <c:strCache>
                <c:ptCount val="5"/>
                <c:pt idx="0">
                  <c:v>Africa</c:v>
                </c:pt>
                <c:pt idx="1">
                  <c:v>America</c:v>
                </c:pt>
                <c:pt idx="2">
                  <c:v>Asia</c:v>
                </c:pt>
                <c:pt idx="3">
                  <c:v>Eastern Partnership (Moldova and Georgia)</c:v>
                </c:pt>
                <c:pt idx="4">
                  <c:v>Western Balkans (exclusively Kosovo)</c:v>
                </c:pt>
              </c:strCache>
            </c:strRef>
          </c:cat>
          <c:val>
            <c:numRef>
              <c:f>Tabelle1!$C$43:$C$47</c:f>
              <c:numCache>
                <c:formatCode>General</c:formatCode>
                <c:ptCount val="5"/>
                <c:pt idx="0">
                  <c:v>10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BF-486D-98F2-69966CDE05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de-AT"/>
              <a:t>Applications by sector (20)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Tabelle1!$B$92</c:f>
              <c:strCache>
                <c:ptCount val="1"/>
                <c:pt idx="0">
                  <c:v>Vocational training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C-4C7D-A628-024F5D2816E7}"/>
            </c:ext>
          </c:extLst>
        </c:ser>
        <c:ser>
          <c:idx val="1"/>
          <c:order val="1"/>
          <c:tx>
            <c:strRef>
              <c:f>Tabelle1!$B$93</c:f>
              <c:strCache>
                <c:ptCount val="1"/>
                <c:pt idx="0">
                  <c:v>Renewable energies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C-4C7D-A628-024F5D2816E7}"/>
            </c:ext>
          </c:extLst>
        </c:ser>
        <c:ser>
          <c:idx val="2"/>
          <c:order val="2"/>
          <c:tx>
            <c:strRef>
              <c:f>Tabelle1!$B$94</c:f>
              <c:strCache>
                <c:ptCount val="1"/>
                <c:pt idx="0">
                  <c:v>Health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C-4C7D-A628-024F5D2816E7}"/>
            </c:ext>
          </c:extLst>
        </c:ser>
        <c:ser>
          <c:idx val="3"/>
          <c:order val="3"/>
          <c:tx>
            <c:strRef>
              <c:f>Tabelle1!$B$95</c:f>
              <c:strCache>
                <c:ptCount val="1"/>
                <c:pt idx="0">
                  <c:v>ICT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6C-4C7D-A628-024F5D2816E7}"/>
            </c:ext>
          </c:extLst>
        </c:ser>
        <c:ser>
          <c:idx val="4"/>
          <c:order val="4"/>
          <c:tx>
            <c:strRef>
              <c:f>Tabelle1!$B$96</c:f>
              <c:strCache>
                <c:ptCount val="1"/>
                <c:pt idx="0">
                  <c:v>Industry/trade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C-4C7D-A628-024F5D2816E7}"/>
            </c:ext>
          </c:extLst>
        </c:ser>
        <c:ser>
          <c:idx val="5"/>
          <c:order val="5"/>
          <c:tx>
            <c:strRef>
              <c:f>Tabelle1!$B$97</c:f>
              <c:strCache>
                <c:ptCount val="1"/>
                <c:pt idx="0">
                  <c:v>SME promotion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6C-4C7D-A628-024F5D2816E7}"/>
            </c:ext>
          </c:extLst>
        </c:ser>
        <c:ser>
          <c:idx val="6"/>
          <c:order val="6"/>
          <c:tx>
            <c:strRef>
              <c:f>Tabelle1!$B$98</c:f>
              <c:strCache>
                <c:ptCount val="1"/>
                <c:pt idx="0">
                  <c:v>Agriculture and forestry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Tabelle1!$C$98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6C-4C7D-A628-024F5D2816E7}"/>
            </c:ext>
          </c:extLst>
        </c:ser>
        <c:ser>
          <c:idx val="7"/>
          <c:order val="7"/>
          <c:tx>
            <c:strRef>
              <c:f>Tabelle1!$B$99</c:f>
              <c:strCache>
                <c:ptCount val="1"/>
                <c:pt idx="0">
                  <c:v>Other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Tabelle1!$C$99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6C-4C7D-A628-024F5D2816E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4077376"/>
        <c:axId val="624075456"/>
      </c:barChart>
      <c:catAx>
        <c:axId val="62407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24075456"/>
        <c:crosses val="autoZero"/>
        <c:auto val="1"/>
        <c:lblAlgn val="ctr"/>
        <c:lblOffset val="100"/>
        <c:noMultiLvlLbl val="0"/>
      </c:catAx>
      <c:valAx>
        <c:axId val="62407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BE"/>
          </a:p>
        </c:txPr>
        <c:crossAx val="62407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E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Tabelle1!$L$3:$L$8</cx:f>
        <cx:lvl ptCount="6">
          <cx:pt idx="0">Agriculture and Forestry </cx:pt>
          <cx:pt idx="1"> Industry/Commerce </cx:pt>
          <cx:pt idx="2">Renewable Energies</cx:pt>
          <cx:pt idx="3">VocationalTtraining </cx:pt>
          <cx:pt idx="4">Tourism </cx:pt>
          <cx:pt idx="5">Health</cx:pt>
        </cx:lvl>
      </cx:strDim>
      <cx:numDim type="size">
        <cx:f>Tabelle1!$M$3:$M$8</cx:f>
        <cx:lvl ptCount="6" formatCode="0%">
          <cx:pt idx="0">0.31</cx:pt>
          <cx:pt idx="1">0.19</cx:pt>
          <cx:pt idx="2">0.12</cx:pt>
          <cx:pt idx="3">0.12</cx:pt>
          <cx:pt idx="4">0.050000000000000003</cx:pt>
          <cx:pt idx="5">0.050000000000000003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1400" b="0" i="0" u="none" strike="noStrike" baseline="0" dirty="0">
            <a:solidFill>
              <a:srgbClr val="000000">
                <a:lumMod val="65000"/>
                <a:lumOff val="35000"/>
              </a:srgbClr>
            </a:solidFill>
            <a:latin typeface="Bahnschrift"/>
          </a:endParaRPr>
        </a:p>
      </cx:txPr>
    </cx:title>
    <cx:plotArea>
      <cx:plotAreaRegion>
        <cx:series layoutId="treemap" uniqueId="{613AB9A5-E02D-4AB1-A023-9B3A80C33A66}">
          <cx:dataPt idx="2">
            <cx:spPr>
              <a:solidFill>
                <a:srgbClr val="FFFFFF">
                  <a:lumMod val="85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050"/>
                </a:pPr>
                <a:endParaRPr lang="de-DE" sz="1050" b="0" i="0" u="none" strike="noStrike" baseline="0">
                  <a:solidFill>
                    <a:srgbClr val="FFFFFF"/>
                  </a:solidFill>
                  <a:latin typeface="Bahnschrift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050"/>
          </a:pPr>
          <a:endParaRPr lang="de-DE" sz="1050" b="0" i="0" u="none" strike="noStrike" baseline="0">
            <a:solidFill>
              <a:srgbClr val="000000">
                <a:lumMod val="65000"/>
                <a:lumOff val="35000"/>
              </a:srgbClr>
            </a:solidFill>
            <a:latin typeface="Bahnschrift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ecd.org/dac/financing-sustainable-development/development-finance-standards/DAC-List-of-ODA-Recipients-for-reporting-2024-25-flows.pdf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ecd.org/dac/financing-sustainable-development/development-finance-standards/DAC-List-of-ODA-Recipients-for-reporting-2024-25-flow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2D64A-E351-46E6-B471-D711522061EA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AT"/>
        </a:p>
      </dgm:t>
    </dgm:pt>
    <dgm:pt modelId="{F071B0DA-FEE1-4B25-A49E-CC4A407DBCDF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Strengthening the local private sector in the Global South </a:t>
          </a:r>
          <a:r>
            <a:rPr lang="de-DE" sz="2000" dirty="0"/>
            <a:t>(PSD)</a:t>
          </a:r>
          <a:endParaRPr lang="de-AT" sz="2000" dirty="0"/>
        </a:p>
      </dgm:t>
    </dgm:pt>
    <dgm:pt modelId="{FAB30052-BFB2-401C-BBC4-3836385E600B}" type="parTrans" cxnId="{CAF6FFEB-5506-43B4-BAB9-451A6039A346}">
      <dgm:prSet/>
      <dgm:spPr/>
      <dgm:t>
        <a:bodyPr/>
        <a:lstStyle/>
        <a:p>
          <a:endParaRPr lang="de-AT"/>
        </a:p>
      </dgm:t>
    </dgm:pt>
    <dgm:pt modelId="{B7ACC2FB-4055-4B20-B7B7-C2D17D883156}" type="sibTrans" cxnId="{CAF6FFEB-5506-43B4-BAB9-451A6039A34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AT"/>
        </a:p>
      </dgm:t>
    </dgm:pt>
    <dgm:pt modelId="{2CA5825A-5BB6-432D-A484-9936502F1D2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/>
            <a:t>Mobilizing the potential of Austrian and European enterprises for development cooperation </a:t>
          </a:r>
          <a:r>
            <a:rPr lang="de-DE" sz="2000" dirty="0"/>
            <a:t>(PSE)</a:t>
          </a:r>
        </a:p>
      </dgm:t>
    </dgm:pt>
    <dgm:pt modelId="{98E4DCD5-1F0E-4891-9ADB-930398FA70C9}" type="parTrans" cxnId="{1D013F65-63E5-4F4E-9440-C58426D2311D}">
      <dgm:prSet/>
      <dgm:spPr/>
      <dgm:t>
        <a:bodyPr/>
        <a:lstStyle/>
        <a:p>
          <a:endParaRPr lang="de-AT"/>
        </a:p>
      </dgm:t>
    </dgm:pt>
    <dgm:pt modelId="{A03119C4-53DC-4496-A075-7932B0104268}" type="sibTrans" cxnId="{1D013F65-63E5-4F4E-9440-C58426D2311D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AT"/>
        </a:p>
      </dgm:t>
    </dgm:pt>
    <dgm:pt modelId="{B0191AD8-F754-49AD-9B6D-539829B611F3}" type="pres">
      <dgm:prSet presAssocID="{87F2D64A-E351-46E6-B471-D711522061E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F8CA5F-D65B-426F-B8EE-9F9210E5471E}" type="pres">
      <dgm:prSet presAssocID="{F071B0DA-FEE1-4B25-A49E-CC4A407DBCDF}" presName="vertOne" presStyleCnt="0"/>
      <dgm:spPr/>
    </dgm:pt>
    <dgm:pt modelId="{C5BA6911-1FDF-4DD1-B109-1090587892CC}" type="pres">
      <dgm:prSet presAssocID="{F071B0DA-FEE1-4B25-A49E-CC4A407DBCDF}" presName="txOne" presStyleLbl="node0" presStyleIdx="0" presStyleCnt="2">
        <dgm:presLayoutVars>
          <dgm:chPref val="3"/>
        </dgm:presLayoutVars>
      </dgm:prSet>
      <dgm:spPr/>
    </dgm:pt>
    <dgm:pt modelId="{CCD7B0E0-948C-44C3-96E1-8FE2D0DF6076}" type="pres">
      <dgm:prSet presAssocID="{F071B0DA-FEE1-4B25-A49E-CC4A407DBCDF}" presName="horzOne" presStyleCnt="0"/>
      <dgm:spPr/>
    </dgm:pt>
    <dgm:pt modelId="{9318B1D7-F433-448D-B098-7D67B05BA9A6}" type="pres">
      <dgm:prSet presAssocID="{B7ACC2FB-4055-4B20-B7B7-C2D17D883156}" presName="sibSpaceOne" presStyleCnt="0"/>
      <dgm:spPr/>
    </dgm:pt>
    <dgm:pt modelId="{21BBB824-D3BB-4313-87C8-FF3ADE333065}" type="pres">
      <dgm:prSet presAssocID="{2CA5825A-5BB6-432D-A484-9936502F1D23}" presName="vertOne" presStyleCnt="0"/>
      <dgm:spPr/>
    </dgm:pt>
    <dgm:pt modelId="{A0202B29-7FE9-413D-BFE8-20EC106B1B83}" type="pres">
      <dgm:prSet presAssocID="{2CA5825A-5BB6-432D-A484-9936502F1D23}" presName="txOne" presStyleLbl="node0" presStyleIdx="1" presStyleCnt="2">
        <dgm:presLayoutVars>
          <dgm:chPref val="3"/>
        </dgm:presLayoutVars>
      </dgm:prSet>
      <dgm:spPr/>
    </dgm:pt>
    <dgm:pt modelId="{9141A194-C680-4C5D-9C5D-C2D77C09815B}" type="pres">
      <dgm:prSet presAssocID="{2CA5825A-5BB6-432D-A484-9936502F1D23}" presName="horzOne" presStyleCnt="0"/>
      <dgm:spPr/>
    </dgm:pt>
  </dgm:ptLst>
  <dgm:cxnLst>
    <dgm:cxn modelId="{B53B3700-6F0E-4306-A1D1-3314B3C8351B}" type="presOf" srcId="{87F2D64A-E351-46E6-B471-D711522061EA}" destId="{B0191AD8-F754-49AD-9B6D-539829B611F3}" srcOrd="0" destOrd="0" presId="urn:microsoft.com/office/officeart/2005/8/layout/hierarchy4"/>
    <dgm:cxn modelId="{7002C323-6E5A-4B52-B1FD-E28FC173ACEA}" type="presOf" srcId="{F071B0DA-FEE1-4B25-A49E-CC4A407DBCDF}" destId="{C5BA6911-1FDF-4DD1-B109-1090587892CC}" srcOrd="0" destOrd="0" presId="urn:microsoft.com/office/officeart/2005/8/layout/hierarchy4"/>
    <dgm:cxn modelId="{1D013F65-63E5-4F4E-9440-C58426D2311D}" srcId="{87F2D64A-E351-46E6-B471-D711522061EA}" destId="{2CA5825A-5BB6-432D-A484-9936502F1D23}" srcOrd="1" destOrd="0" parTransId="{98E4DCD5-1F0E-4891-9ADB-930398FA70C9}" sibTransId="{A03119C4-53DC-4496-A075-7932B0104268}"/>
    <dgm:cxn modelId="{156E43AB-E34B-4C97-BCDB-569BA7DB4FD0}" type="presOf" srcId="{2CA5825A-5BB6-432D-A484-9936502F1D23}" destId="{A0202B29-7FE9-413D-BFE8-20EC106B1B83}" srcOrd="0" destOrd="0" presId="urn:microsoft.com/office/officeart/2005/8/layout/hierarchy4"/>
    <dgm:cxn modelId="{CAF6FFEB-5506-43B4-BAB9-451A6039A346}" srcId="{87F2D64A-E351-46E6-B471-D711522061EA}" destId="{F071B0DA-FEE1-4B25-A49E-CC4A407DBCDF}" srcOrd="0" destOrd="0" parTransId="{FAB30052-BFB2-401C-BBC4-3836385E600B}" sibTransId="{B7ACC2FB-4055-4B20-B7B7-C2D17D883156}"/>
    <dgm:cxn modelId="{C42B6103-2617-4160-B408-FABF919F4600}" type="presParOf" srcId="{B0191AD8-F754-49AD-9B6D-539829B611F3}" destId="{01F8CA5F-D65B-426F-B8EE-9F9210E5471E}" srcOrd="0" destOrd="0" presId="urn:microsoft.com/office/officeart/2005/8/layout/hierarchy4"/>
    <dgm:cxn modelId="{9EA5BF5C-C6DC-4E33-81F5-38FA20DCDBD0}" type="presParOf" srcId="{01F8CA5F-D65B-426F-B8EE-9F9210E5471E}" destId="{C5BA6911-1FDF-4DD1-B109-1090587892CC}" srcOrd="0" destOrd="0" presId="urn:microsoft.com/office/officeart/2005/8/layout/hierarchy4"/>
    <dgm:cxn modelId="{E2B9C2F1-FC95-4669-9C22-98806C31ECC0}" type="presParOf" srcId="{01F8CA5F-D65B-426F-B8EE-9F9210E5471E}" destId="{CCD7B0E0-948C-44C3-96E1-8FE2D0DF6076}" srcOrd="1" destOrd="0" presId="urn:microsoft.com/office/officeart/2005/8/layout/hierarchy4"/>
    <dgm:cxn modelId="{792BCB24-95F2-4C32-B207-8204158AE8F1}" type="presParOf" srcId="{B0191AD8-F754-49AD-9B6D-539829B611F3}" destId="{9318B1D7-F433-448D-B098-7D67B05BA9A6}" srcOrd="1" destOrd="0" presId="urn:microsoft.com/office/officeart/2005/8/layout/hierarchy4"/>
    <dgm:cxn modelId="{D749561C-C243-4677-9D6C-2AEA3F7F9CE4}" type="presParOf" srcId="{B0191AD8-F754-49AD-9B6D-539829B611F3}" destId="{21BBB824-D3BB-4313-87C8-FF3ADE333065}" srcOrd="2" destOrd="0" presId="urn:microsoft.com/office/officeart/2005/8/layout/hierarchy4"/>
    <dgm:cxn modelId="{6C5E02F7-DD8A-4440-B8F3-20CBBD2B71F0}" type="presParOf" srcId="{21BBB824-D3BB-4313-87C8-FF3ADE333065}" destId="{A0202B29-7FE9-413D-BFE8-20EC106B1B83}" srcOrd="0" destOrd="0" presId="urn:microsoft.com/office/officeart/2005/8/layout/hierarchy4"/>
    <dgm:cxn modelId="{7C152236-8CB8-47AA-B22C-A45F8301694F}" type="presParOf" srcId="{21BBB824-D3BB-4313-87C8-FF3ADE333065}" destId="{9141A194-C680-4C5D-9C5D-C2D77C09815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296E49-D60C-430B-B4FF-4A0771986D73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D16D50D4-B020-4DCD-AC2E-7C85A5850139}">
      <dgm:prSet/>
      <dgm:spPr/>
      <dgm:t>
        <a:bodyPr/>
        <a:lstStyle/>
        <a:p>
          <a:r>
            <a:rPr lang="de-AT"/>
            <a:t>What is it about? </a:t>
          </a:r>
        </a:p>
      </dgm:t>
    </dgm:pt>
    <dgm:pt modelId="{741984BA-6CEE-47B9-9125-185CD61F1855}" type="parTrans" cxnId="{2F248F5B-106F-4A5D-9A0A-0D13DD876904}">
      <dgm:prSet/>
      <dgm:spPr/>
      <dgm:t>
        <a:bodyPr/>
        <a:lstStyle/>
        <a:p>
          <a:endParaRPr lang="de-AT"/>
        </a:p>
      </dgm:t>
    </dgm:pt>
    <dgm:pt modelId="{EE37A4CA-A9BD-460C-ABD4-10A1876E215F}" type="sibTrans" cxnId="{2F248F5B-106F-4A5D-9A0A-0D13DD876904}">
      <dgm:prSet/>
      <dgm:spPr/>
      <dgm:t>
        <a:bodyPr/>
        <a:lstStyle/>
        <a:p>
          <a:endParaRPr lang="de-AT"/>
        </a:p>
      </dgm:t>
    </dgm:pt>
    <dgm:pt modelId="{1D94926B-FAFE-4F1A-8166-1C1FA2A40379}">
      <dgm:prSet/>
      <dgm:spPr/>
      <dgm:t>
        <a:bodyPr/>
        <a:lstStyle/>
        <a:p>
          <a:r>
            <a:rPr lang="de-AT"/>
            <a:t>Who can apply?</a:t>
          </a:r>
        </a:p>
      </dgm:t>
    </dgm:pt>
    <dgm:pt modelId="{754633BA-AF37-41B9-97FA-9B483F6B7D5A}" type="parTrans" cxnId="{6B3E4CA9-A474-4390-A061-F5376C2AFC70}">
      <dgm:prSet/>
      <dgm:spPr/>
      <dgm:t>
        <a:bodyPr/>
        <a:lstStyle/>
        <a:p>
          <a:endParaRPr lang="de-AT"/>
        </a:p>
      </dgm:t>
    </dgm:pt>
    <dgm:pt modelId="{1F2DFBB1-6254-4029-8C14-156205457DC8}" type="sibTrans" cxnId="{6B3E4CA9-A474-4390-A061-F5376C2AFC70}">
      <dgm:prSet/>
      <dgm:spPr/>
      <dgm:t>
        <a:bodyPr/>
        <a:lstStyle/>
        <a:p>
          <a:endParaRPr lang="de-AT"/>
        </a:p>
      </dgm:t>
    </dgm:pt>
    <dgm:pt modelId="{3305005E-C431-4B8E-A712-D9DB27AFB4D0}">
      <dgm:prSet/>
      <dgm:spPr/>
      <dgm:t>
        <a:bodyPr/>
        <a:lstStyle/>
        <a:p>
          <a:r>
            <a:rPr lang="de-AT" dirty="0"/>
            <a:t>The Business Partnership Challenge 2024 </a:t>
          </a:r>
          <a:r>
            <a:rPr lang="de-AT" dirty="0" err="1"/>
            <a:t>is</a:t>
          </a:r>
          <a:r>
            <a:rPr lang="de-AT" dirty="0"/>
            <a:t> a </a:t>
          </a:r>
          <a:r>
            <a:rPr lang="de-AT" dirty="0" err="1"/>
            <a:t>call</a:t>
          </a:r>
          <a:r>
            <a:rPr lang="de-AT" dirty="0"/>
            <a:t> </a:t>
          </a:r>
          <a:r>
            <a:rPr lang="de-AT" dirty="0" err="1"/>
            <a:t>for</a:t>
          </a:r>
          <a:r>
            <a:rPr lang="de-AT" dirty="0"/>
            <a:t> </a:t>
          </a:r>
          <a:r>
            <a:rPr lang="de-AT" dirty="0" err="1"/>
            <a:t>proposals</a:t>
          </a:r>
          <a:r>
            <a:rPr lang="de-AT" dirty="0"/>
            <a:t> </a:t>
          </a:r>
          <a:r>
            <a:rPr lang="de-AT" dirty="0" err="1"/>
            <a:t>that</a:t>
          </a:r>
          <a:r>
            <a:rPr lang="de-AT" dirty="0"/>
            <a:t> </a:t>
          </a:r>
          <a:r>
            <a:rPr lang="de-AT" dirty="0" err="1"/>
            <a:t>follows</a:t>
          </a:r>
          <a:r>
            <a:rPr lang="de-AT" dirty="0"/>
            <a:t> </a:t>
          </a:r>
          <a:r>
            <a:rPr lang="de-AT" dirty="0" err="1"/>
            <a:t>the</a:t>
          </a:r>
          <a:r>
            <a:rPr lang="de-AT" dirty="0"/>
            <a:t> </a:t>
          </a:r>
          <a:r>
            <a:rPr lang="de-AT" b="1" dirty="0" err="1"/>
            <a:t>principles</a:t>
          </a:r>
          <a:r>
            <a:rPr lang="de-AT" b="1" dirty="0"/>
            <a:t> and </a:t>
          </a:r>
          <a:r>
            <a:rPr lang="de-AT" b="1" dirty="0" err="1"/>
            <a:t>objectives</a:t>
          </a:r>
          <a:r>
            <a:rPr lang="de-AT" b="1" dirty="0"/>
            <a:t> </a:t>
          </a:r>
          <a:r>
            <a:rPr lang="de-AT" b="1" dirty="0" err="1"/>
            <a:t>of</a:t>
          </a:r>
          <a:r>
            <a:rPr lang="de-AT" b="1" dirty="0"/>
            <a:t> </a:t>
          </a:r>
          <a:r>
            <a:rPr lang="de-AT" b="1" dirty="0" err="1"/>
            <a:t>ADA's</a:t>
          </a:r>
          <a:r>
            <a:rPr lang="de-AT" b="1" dirty="0"/>
            <a:t> Business Partnership </a:t>
          </a:r>
          <a:r>
            <a:rPr lang="de-AT" b="1" dirty="0" err="1"/>
            <a:t>Program</a:t>
          </a:r>
          <a:r>
            <a:rPr lang="de-AT" b="1" dirty="0"/>
            <a:t>. </a:t>
          </a:r>
          <a:r>
            <a:rPr lang="de-AT" b="0" dirty="0"/>
            <a:t>First </a:t>
          </a:r>
          <a:r>
            <a:rPr lang="de-AT" b="0" dirty="0" err="1"/>
            <a:t>round</a:t>
          </a:r>
          <a:r>
            <a:rPr lang="de-AT" b="0" dirty="0"/>
            <a:t> </a:t>
          </a:r>
          <a:r>
            <a:rPr lang="de-AT" b="0" dirty="0" err="1"/>
            <a:t>concluded</a:t>
          </a:r>
          <a:r>
            <a:rPr lang="de-AT" b="0" dirty="0"/>
            <a:t> on </a:t>
          </a:r>
          <a:r>
            <a:rPr lang="de-AT" b="0" dirty="0" err="1"/>
            <a:t>the</a:t>
          </a:r>
          <a:r>
            <a:rPr lang="de-AT" b="0" dirty="0"/>
            <a:t> </a:t>
          </a:r>
          <a:r>
            <a:rPr lang="de-AT" b="1" dirty="0"/>
            <a:t>3rd </a:t>
          </a:r>
          <a:r>
            <a:rPr lang="de-AT" b="1" dirty="0" err="1"/>
            <a:t>of</a:t>
          </a:r>
          <a:r>
            <a:rPr lang="de-AT" b="1" dirty="0"/>
            <a:t> June. </a:t>
          </a:r>
          <a:r>
            <a:rPr lang="de-AT" b="0" dirty="0"/>
            <a:t>Will </a:t>
          </a:r>
          <a:r>
            <a:rPr lang="de-AT" b="0" dirty="0" err="1"/>
            <a:t>be</a:t>
          </a:r>
          <a:r>
            <a:rPr lang="de-AT" b="0" dirty="0"/>
            <a:t> </a:t>
          </a:r>
          <a:r>
            <a:rPr lang="de-AT" b="0" dirty="0" err="1"/>
            <a:t>held</a:t>
          </a:r>
          <a:r>
            <a:rPr lang="de-AT" b="0" dirty="0"/>
            <a:t> </a:t>
          </a:r>
          <a:r>
            <a:rPr lang="de-AT" b="0" dirty="0" err="1"/>
            <a:t>annually</a:t>
          </a:r>
          <a:r>
            <a:rPr lang="de-AT" b="0" dirty="0"/>
            <a:t>.</a:t>
          </a:r>
          <a:endParaRPr lang="de-AT" b="1" dirty="0"/>
        </a:p>
      </dgm:t>
    </dgm:pt>
    <dgm:pt modelId="{FB48BE37-E3AD-4254-A19A-AA6BBC733991}" type="parTrans" cxnId="{D8CD2F27-0DF1-443F-BA68-93936C9C1F17}">
      <dgm:prSet/>
      <dgm:spPr/>
      <dgm:t>
        <a:bodyPr/>
        <a:lstStyle/>
        <a:p>
          <a:endParaRPr lang="de-AT"/>
        </a:p>
      </dgm:t>
    </dgm:pt>
    <dgm:pt modelId="{0157177B-4A6E-4CA4-B848-1E1FA4A12D8E}" type="sibTrans" cxnId="{D8CD2F27-0DF1-443F-BA68-93936C9C1F17}">
      <dgm:prSet/>
      <dgm:spPr/>
      <dgm:t>
        <a:bodyPr/>
        <a:lstStyle/>
        <a:p>
          <a:endParaRPr lang="de-AT"/>
        </a:p>
      </dgm:t>
    </dgm:pt>
    <dgm:pt modelId="{86F84D7D-7C3D-4D33-90CE-F3C3BD9A623B}">
      <dgm:prSet/>
      <dgm:spPr/>
      <dgm:t>
        <a:bodyPr/>
        <a:lstStyle/>
        <a:p>
          <a:r>
            <a:rPr lang="de-AT" b="1"/>
            <a:t>Any company headquartered in the European Economic Area (EEA) or Switzerland that </a:t>
          </a:r>
          <a:r>
            <a:rPr lang="de-AT"/>
            <a:t>wants to make a sustainable contribution to achieving the </a:t>
          </a:r>
          <a:r>
            <a:rPr lang="de-AT" b="1"/>
            <a:t>17 Sustainable Development Goals (SDGs) </a:t>
          </a:r>
          <a:r>
            <a:rPr lang="de-AT"/>
            <a:t>of the United Nations can apply for funding. </a:t>
          </a:r>
          <a:r>
            <a:rPr lang="de-AT" b="1"/>
            <a:t>Austrian companies or companies with a clear connection to Austria are particularly encouraged to apply.</a:t>
          </a:r>
        </a:p>
      </dgm:t>
    </dgm:pt>
    <dgm:pt modelId="{440BB90B-4829-4892-B269-486562D453D2}" type="parTrans" cxnId="{5468A9AB-83B9-4DA6-A1FD-8DFD13EB3BD0}">
      <dgm:prSet/>
      <dgm:spPr/>
      <dgm:t>
        <a:bodyPr/>
        <a:lstStyle/>
        <a:p>
          <a:endParaRPr lang="de-AT"/>
        </a:p>
      </dgm:t>
    </dgm:pt>
    <dgm:pt modelId="{7B08CE82-A39A-4D36-A823-B1E60D81ED66}" type="sibTrans" cxnId="{5468A9AB-83B9-4DA6-A1FD-8DFD13EB3BD0}">
      <dgm:prSet/>
      <dgm:spPr/>
      <dgm:t>
        <a:bodyPr/>
        <a:lstStyle/>
        <a:p>
          <a:endParaRPr lang="de-AT"/>
        </a:p>
      </dgm:t>
    </dgm:pt>
    <dgm:pt modelId="{23DB59BD-C7A7-494B-88BE-FAAA24D15773}" type="pres">
      <dgm:prSet presAssocID="{2D296E49-D60C-430B-B4FF-4A0771986D73}" presName="linear" presStyleCnt="0">
        <dgm:presLayoutVars>
          <dgm:dir/>
          <dgm:animLvl val="lvl"/>
          <dgm:resizeHandles val="exact"/>
        </dgm:presLayoutVars>
      </dgm:prSet>
      <dgm:spPr/>
    </dgm:pt>
    <dgm:pt modelId="{A3756F3C-5073-4B6C-B249-50644F44718D}" type="pres">
      <dgm:prSet presAssocID="{D16D50D4-B020-4DCD-AC2E-7C85A5850139}" presName="parentLin" presStyleCnt="0"/>
      <dgm:spPr/>
    </dgm:pt>
    <dgm:pt modelId="{9C9B1081-26DC-4B04-AE54-AC98EFE9D8CC}" type="pres">
      <dgm:prSet presAssocID="{D16D50D4-B020-4DCD-AC2E-7C85A5850139}" presName="parentLeftMargin" presStyleLbl="node1" presStyleIdx="0" presStyleCnt="2"/>
      <dgm:spPr/>
    </dgm:pt>
    <dgm:pt modelId="{9A1B0942-F2FD-475F-8038-1CBCC8D49D60}" type="pres">
      <dgm:prSet presAssocID="{D16D50D4-B020-4DCD-AC2E-7C85A585013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7CD97F-C6D5-4A42-82BA-6061D76FB5B6}" type="pres">
      <dgm:prSet presAssocID="{D16D50D4-B020-4DCD-AC2E-7C85A5850139}" presName="negativeSpace" presStyleCnt="0"/>
      <dgm:spPr/>
    </dgm:pt>
    <dgm:pt modelId="{905FDEE9-876B-4CBA-848F-B3F8B83658DA}" type="pres">
      <dgm:prSet presAssocID="{D16D50D4-B020-4DCD-AC2E-7C85A5850139}" presName="childText" presStyleLbl="conFgAcc1" presStyleIdx="0" presStyleCnt="2">
        <dgm:presLayoutVars>
          <dgm:bulletEnabled val="1"/>
        </dgm:presLayoutVars>
      </dgm:prSet>
      <dgm:spPr/>
    </dgm:pt>
    <dgm:pt modelId="{0BA68D0D-3421-4CBB-9CC0-5CC0EC1F584F}" type="pres">
      <dgm:prSet presAssocID="{EE37A4CA-A9BD-460C-ABD4-10A1876E215F}" presName="spaceBetweenRectangles" presStyleCnt="0"/>
      <dgm:spPr/>
    </dgm:pt>
    <dgm:pt modelId="{61C48B17-4804-4CD4-A141-5A2BEAA3341A}" type="pres">
      <dgm:prSet presAssocID="{1D94926B-FAFE-4F1A-8166-1C1FA2A40379}" presName="parentLin" presStyleCnt="0"/>
      <dgm:spPr/>
    </dgm:pt>
    <dgm:pt modelId="{97E10BCF-716E-4362-B10F-0A051E956CFF}" type="pres">
      <dgm:prSet presAssocID="{1D94926B-FAFE-4F1A-8166-1C1FA2A40379}" presName="parentLeftMargin" presStyleLbl="node1" presStyleIdx="0" presStyleCnt="2"/>
      <dgm:spPr/>
    </dgm:pt>
    <dgm:pt modelId="{79809120-7668-49B4-B84F-870C95277232}" type="pres">
      <dgm:prSet presAssocID="{1D94926B-FAFE-4F1A-8166-1C1FA2A4037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53981E1-3979-41B3-8712-E316CA62C9C2}" type="pres">
      <dgm:prSet presAssocID="{1D94926B-FAFE-4F1A-8166-1C1FA2A40379}" presName="negativeSpace" presStyleCnt="0"/>
      <dgm:spPr/>
    </dgm:pt>
    <dgm:pt modelId="{6679AFAE-F51E-4730-866B-09ED091DF263}" type="pres">
      <dgm:prSet presAssocID="{1D94926B-FAFE-4F1A-8166-1C1FA2A4037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6FD4A0A-5A99-460D-8C4A-1949B6C560AE}" type="presOf" srcId="{D16D50D4-B020-4DCD-AC2E-7C85A5850139}" destId="{9C9B1081-26DC-4B04-AE54-AC98EFE9D8CC}" srcOrd="0" destOrd="0" presId="urn:microsoft.com/office/officeart/2005/8/layout/list1"/>
    <dgm:cxn modelId="{04263A13-89BD-4286-BE17-E84E21017809}" type="presOf" srcId="{86F84D7D-7C3D-4D33-90CE-F3C3BD9A623B}" destId="{6679AFAE-F51E-4730-866B-09ED091DF263}" srcOrd="0" destOrd="0" presId="urn:microsoft.com/office/officeart/2005/8/layout/list1"/>
    <dgm:cxn modelId="{D8CD2F27-0DF1-443F-BA68-93936C9C1F17}" srcId="{D16D50D4-B020-4DCD-AC2E-7C85A5850139}" destId="{3305005E-C431-4B8E-A712-D9DB27AFB4D0}" srcOrd="0" destOrd="0" parTransId="{FB48BE37-E3AD-4254-A19A-AA6BBC733991}" sibTransId="{0157177B-4A6E-4CA4-B848-1E1FA4A12D8E}"/>
    <dgm:cxn modelId="{56EE0A36-6769-4103-AE86-70E84DD7FF65}" type="presOf" srcId="{D16D50D4-B020-4DCD-AC2E-7C85A5850139}" destId="{9A1B0942-F2FD-475F-8038-1CBCC8D49D60}" srcOrd="1" destOrd="0" presId="urn:microsoft.com/office/officeart/2005/8/layout/list1"/>
    <dgm:cxn modelId="{43FB5139-B678-4B28-ABE4-D8F7511614D3}" type="presOf" srcId="{1D94926B-FAFE-4F1A-8166-1C1FA2A40379}" destId="{97E10BCF-716E-4362-B10F-0A051E956CFF}" srcOrd="0" destOrd="0" presId="urn:microsoft.com/office/officeart/2005/8/layout/list1"/>
    <dgm:cxn modelId="{2F248F5B-106F-4A5D-9A0A-0D13DD876904}" srcId="{2D296E49-D60C-430B-B4FF-4A0771986D73}" destId="{D16D50D4-B020-4DCD-AC2E-7C85A5850139}" srcOrd="0" destOrd="0" parTransId="{741984BA-6CEE-47B9-9125-185CD61F1855}" sibTransId="{EE37A4CA-A9BD-460C-ABD4-10A1876E215F}"/>
    <dgm:cxn modelId="{8A0A6A9B-3394-4509-90B6-F3B5AAEFC985}" type="presOf" srcId="{1D94926B-FAFE-4F1A-8166-1C1FA2A40379}" destId="{79809120-7668-49B4-B84F-870C95277232}" srcOrd="1" destOrd="0" presId="urn:microsoft.com/office/officeart/2005/8/layout/list1"/>
    <dgm:cxn modelId="{557EED9F-3BBA-40B2-B009-049B28992C9B}" type="presOf" srcId="{2D296E49-D60C-430B-B4FF-4A0771986D73}" destId="{23DB59BD-C7A7-494B-88BE-FAAA24D15773}" srcOrd="0" destOrd="0" presId="urn:microsoft.com/office/officeart/2005/8/layout/list1"/>
    <dgm:cxn modelId="{6B3E4CA9-A474-4390-A061-F5376C2AFC70}" srcId="{2D296E49-D60C-430B-B4FF-4A0771986D73}" destId="{1D94926B-FAFE-4F1A-8166-1C1FA2A40379}" srcOrd="1" destOrd="0" parTransId="{754633BA-AF37-41B9-97FA-9B483F6B7D5A}" sibTransId="{1F2DFBB1-6254-4029-8C14-156205457DC8}"/>
    <dgm:cxn modelId="{5468A9AB-83B9-4DA6-A1FD-8DFD13EB3BD0}" srcId="{1D94926B-FAFE-4F1A-8166-1C1FA2A40379}" destId="{86F84D7D-7C3D-4D33-90CE-F3C3BD9A623B}" srcOrd="0" destOrd="0" parTransId="{440BB90B-4829-4892-B269-486562D453D2}" sibTransId="{7B08CE82-A39A-4D36-A823-B1E60D81ED66}"/>
    <dgm:cxn modelId="{E89E8BCC-ECF9-4052-A069-CFED7A4EEA4B}" type="presOf" srcId="{3305005E-C431-4B8E-A712-D9DB27AFB4D0}" destId="{905FDEE9-876B-4CBA-848F-B3F8B83658DA}" srcOrd="0" destOrd="0" presId="urn:microsoft.com/office/officeart/2005/8/layout/list1"/>
    <dgm:cxn modelId="{D3846DDF-06A6-4240-919F-20204F50120E}" type="presParOf" srcId="{23DB59BD-C7A7-494B-88BE-FAAA24D15773}" destId="{A3756F3C-5073-4B6C-B249-50644F44718D}" srcOrd="0" destOrd="0" presId="urn:microsoft.com/office/officeart/2005/8/layout/list1"/>
    <dgm:cxn modelId="{E19C0601-70E2-4230-A1DB-87C96A684427}" type="presParOf" srcId="{A3756F3C-5073-4B6C-B249-50644F44718D}" destId="{9C9B1081-26DC-4B04-AE54-AC98EFE9D8CC}" srcOrd="0" destOrd="0" presId="urn:microsoft.com/office/officeart/2005/8/layout/list1"/>
    <dgm:cxn modelId="{BB19CBEC-0A7D-4C85-BBF4-4586DB3ACF95}" type="presParOf" srcId="{A3756F3C-5073-4B6C-B249-50644F44718D}" destId="{9A1B0942-F2FD-475F-8038-1CBCC8D49D60}" srcOrd="1" destOrd="0" presId="urn:microsoft.com/office/officeart/2005/8/layout/list1"/>
    <dgm:cxn modelId="{F0303B4E-F787-4FD2-8726-62FDC06D2A36}" type="presParOf" srcId="{23DB59BD-C7A7-494B-88BE-FAAA24D15773}" destId="{E17CD97F-C6D5-4A42-82BA-6061D76FB5B6}" srcOrd="1" destOrd="0" presId="urn:microsoft.com/office/officeart/2005/8/layout/list1"/>
    <dgm:cxn modelId="{4083CF56-0595-4576-BADB-B2B60AEDA991}" type="presParOf" srcId="{23DB59BD-C7A7-494B-88BE-FAAA24D15773}" destId="{905FDEE9-876B-4CBA-848F-B3F8B83658DA}" srcOrd="2" destOrd="0" presId="urn:microsoft.com/office/officeart/2005/8/layout/list1"/>
    <dgm:cxn modelId="{78306121-B1F2-40F8-A623-9B267AFD75F4}" type="presParOf" srcId="{23DB59BD-C7A7-494B-88BE-FAAA24D15773}" destId="{0BA68D0D-3421-4CBB-9CC0-5CC0EC1F584F}" srcOrd="3" destOrd="0" presId="urn:microsoft.com/office/officeart/2005/8/layout/list1"/>
    <dgm:cxn modelId="{27B99D78-839C-49BD-BE62-62C2A7490EAD}" type="presParOf" srcId="{23DB59BD-C7A7-494B-88BE-FAAA24D15773}" destId="{61C48B17-4804-4CD4-A141-5A2BEAA3341A}" srcOrd="4" destOrd="0" presId="urn:microsoft.com/office/officeart/2005/8/layout/list1"/>
    <dgm:cxn modelId="{0DC0E289-3795-49CE-B365-06BDDE3046B0}" type="presParOf" srcId="{61C48B17-4804-4CD4-A141-5A2BEAA3341A}" destId="{97E10BCF-716E-4362-B10F-0A051E956CFF}" srcOrd="0" destOrd="0" presId="urn:microsoft.com/office/officeart/2005/8/layout/list1"/>
    <dgm:cxn modelId="{0D770A14-80A7-49CA-8F56-B2A1E0471DE5}" type="presParOf" srcId="{61C48B17-4804-4CD4-A141-5A2BEAA3341A}" destId="{79809120-7668-49B4-B84F-870C95277232}" srcOrd="1" destOrd="0" presId="urn:microsoft.com/office/officeart/2005/8/layout/list1"/>
    <dgm:cxn modelId="{E62AC60E-1ED8-462E-93AE-831D422A2D7B}" type="presParOf" srcId="{23DB59BD-C7A7-494B-88BE-FAAA24D15773}" destId="{553981E1-3979-41B3-8712-E316CA62C9C2}" srcOrd="5" destOrd="0" presId="urn:microsoft.com/office/officeart/2005/8/layout/list1"/>
    <dgm:cxn modelId="{978BC936-14BB-4881-970B-050B5CB93193}" type="presParOf" srcId="{23DB59BD-C7A7-494B-88BE-FAAA24D15773}" destId="{6679AFAE-F51E-4730-866B-09ED091DF26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0A38E-3583-425D-B1B0-F47CB6B6F0A5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1EE75CE9-ECAC-4DCB-A63B-4CCEA79B9352}">
      <dgm:prSet custT="1"/>
      <dgm:spPr/>
      <dgm:t>
        <a:bodyPr/>
        <a:lstStyle/>
        <a:p>
          <a:r>
            <a:rPr lang="de-AT" sz="1600"/>
            <a:t>What are you looking for?</a:t>
          </a:r>
        </a:p>
      </dgm:t>
    </dgm:pt>
    <dgm:pt modelId="{48CD9ABC-92D4-4E89-9910-86A76636CE9D}" type="parTrans" cxnId="{405B7365-7522-4860-8D85-616CA58694FA}">
      <dgm:prSet/>
      <dgm:spPr/>
      <dgm:t>
        <a:bodyPr/>
        <a:lstStyle/>
        <a:p>
          <a:endParaRPr lang="de-AT"/>
        </a:p>
      </dgm:t>
    </dgm:pt>
    <dgm:pt modelId="{D608FE5C-1DF4-415F-9E0F-0CBBE82DF208}" type="sibTrans" cxnId="{405B7365-7522-4860-8D85-616CA58694FA}">
      <dgm:prSet/>
      <dgm:spPr/>
      <dgm:t>
        <a:bodyPr/>
        <a:lstStyle/>
        <a:p>
          <a:endParaRPr lang="de-AT"/>
        </a:p>
      </dgm:t>
    </dgm:pt>
    <dgm:pt modelId="{191C6DDE-AE45-4C0F-BFB3-5E55343A6765}">
      <dgm:prSet custT="1"/>
      <dgm:spPr/>
      <dgm:t>
        <a:bodyPr/>
        <a:lstStyle/>
        <a:p>
          <a:r>
            <a:rPr lang="de-AT" sz="1600"/>
            <a:t>ADA targets projects that make a </a:t>
          </a:r>
          <a:r>
            <a:rPr lang="de-AT" sz="1600" b="1"/>
            <a:t>significant </a:t>
          </a:r>
          <a:r>
            <a:rPr lang="de-AT" sz="1600"/>
            <a:t>contribution to economic development and improving living conditions in </a:t>
          </a:r>
          <a:r>
            <a:rPr lang="de-AT" sz="1600">
              <a:hlinkClick xmlns:r="http://schemas.openxmlformats.org/officeDocument/2006/relationships" r:id="rId1"/>
            </a:rPr>
            <a:t>ODA recipient countries. In </a:t>
          </a:r>
          <a:r>
            <a:rPr lang="de-AT" sz="1600"/>
            <a:t>doing so, it is guided by </a:t>
          </a:r>
          <a:r>
            <a:rPr lang="de-AT" sz="1600" b="1"/>
            <a:t>the principles of the Inclusive Market System Development (IMSD) approach</a:t>
          </a:r>
          <a:r>
            <a:rPr lang="de-AT" sz="1600"/>
            <a:t>.</a:t>
          </a:r>
        </a:p>
      </dgm:t>
    </dgm:pt>
    <dgm:pt modelId="{6142C727-5C27-4CC1-AE4C-D53773F3977D}" type="parTrans" cxnId="{DCCE197D-3D97-4CBC-9208-62C86606E237}">
      <dgm:prSet/>
      <dgm:spPr/>
      <dgm:t>
        <a:bodyPr/>
        <a:lstStyle/>
        <a:p>
          <a:endParaRPr lang="de-AT"/>
        </a:p>
      </dgm:t>
    </dgm:pt>
    <dgm:pt modelId="{03B80ED5-303E-4380-BB29-311D3A5011A3}" type="sibTrans" cxnId="{DCCE197D-3D97-4CBC-9208-62C86606E237}">
      <dgm:prSet/>
      <dgm:spPr/>
      <dgm:t>
        <a:bodyPr/>
        <a:lstStyle/>
        <a:p>
          <a:endParaRPr lang="de-AT"/>
        </a:p>
      </dgm:t>
    </dgm:pt>
    <dgm:pt modelId="{17951037-F7CA-4E30-947C-5E39B81ED36C}">
      <dgm:prSet custT="1"/>
      <dgm:spPr/>
      <dgm:t>
        <a:bodyPr/>
        <a:lstStyle/>
        <a:p>
          <a:r>
            <a:rPr lang="de-AT" sz="1600"/>
            <a:t>Why are we doing this?</a:t>
          </a:r>
        </a:p>
      </dgm:t>
    </dgm:pt>
    <dgm:pt modelId="{FDF21017-59F3-469B-A88D-C005C25446FD}" type="parTrans" cxnId="{453F0B6A-FCD9-4776-B3A5-C6D8E80782FA}">
      <dgm:prSet/>
      <dgm:spPr/>
      <dgm:t>
        <a:bodyPr/>
        <a:lstStyle/>
        <a:p>
          <a:endParaRPr lang="de-AT"/>
        </a:p>
      </dgm:t>
    </dgm:pt>
    <dgm:pt modelId="{20576225-B514-4D60-B071-A23BDD0627AA}" type="sibTrans" cxnId="{453F0B6A-FCD9-4776-B3A5-C6D8E80782FA}">
      <dgm:prSet/>
      <dgm:spPr/>
      <dgm:t>
        <a:bodyPr/>
        <a:lstStyle/>
        <a:p>
          <a:endParaRPr lang="de-AT"/>
        </a:p>
      </dgm:t>
    </dgm:pt>
    <dgm:pt modelId="{8A797998-4F4C-4CB3-A4E0-2E52565A20ED}">
      <dgm:prSet custT="1"/>
      <dgm:spPr/>
      <dgm:t>
        <a:bodyPr/>
        <a:lstStyle/>
        <a:p>
          <a:r>
            <a:rPr lang="de-AT" sz="1600" dirty="0"/>
            <a:t>The </a:t>
          </a:r>
          <a:r>
            <a:rPr lang="de-AT" sz="1600" dirty="0" err="1"/>
            <a:t>call</a:t>
          </a:r>
          <a:r>
            <a:rPr lang="de-AT" sz="1600" dirty="0"/>
            <a:t> </a:t>
          </a:r>
          <a:r>
            <a:rPr lang="de-AT" sz="1600" dirty="0" err="1"/>
            <a:t>enables</a:t>
          </a:r>
          <a:r>
            <a:rPr lang="de-AT" sz="1600" dirty="0"/>
            <a:t> </a:t>
          </a:r>
          <a:r>
            <a:rPr lang="de-AT" sz="1600" dirty="0" err="1"/>
            <a:t>us</a:t>
          </a:r>
          <a:r>
            <a:rPr lang="de-AT" sz="1600" dirty="0"/>
            <a:t> </a:t>
          </a:r>
          <a:r>
            <a:rPr lang="de-AT" sz="1600" dirty="0" err="1"/>
            <a:t>to</a:t>
          </a:r>
          <a:r>
            <a:rPr lang="de-AT" sz="1600" dirty="0"/>
            <a:t> support </a:t>
          </a:r>
          <a:r>
            <a:rPr lang="de-AT" sz="1600" b="1" dirty="0"/>
            <a:t>larger </a:t>
          </a:r>
          <a:r>
            <a:rPr lang="de-AT" sz="1600" b="1" dirty="0" err="1"/>
            <a:t>projects</a:t>
          </a:r>
          <a:r>
            <a:rPr lang="de-AT" sz="1600" b="1" dirty="0"/>
            <a:t> </a:t>
          </a:r>
          <a:r>
            <a:rPr lang="de-AT" sz="1600" dirty="0" err="1"/>
            <a:t>with</a:t>
          </a:r>
          <a:r>
            <a:rPr lang="de-AT" sz="1600" dirty="0"/>
            <a:t> </a:t>
          </a:r>
          <a:r>
            <a:rPr lang="de-AT" sz="1600" dirty="0" err="1"/>
            <a:t>volumes</a:t>
          </a:r>
          <a:r>
            <a:rPr lang="de-AT" sz="1600" dirty="0"/>
            <a:t> </a:t>
          </a:r>
          <a:r>
            <a:rPr lang="de-AT" sz="1600" dirty="0" err="1"/>
            <a:t>of</a:t>
          </a:r>
          <a:r>
            <a:rPr lang="de-AT" sz="1600" dirty="0"/>
            <a:t> EUR 2 </a:t>
          </a:r>
          <a:r>
            <a:rPr lang="de-AT" sz="1600" dirty="0" err="1"/>
            <a:t>million</a:t>
          </a:r>
          <a:r>
            <a:rPr lang="de-AT" sz="1600" dirty="0"/>
            <a:t> and </a:t>
          </a:r>
          <a:r>
            <a:rPr lang="de-AT" sz="1600" dirty="0" err="1"/>
            <a:t>more</a:t>
          </a:r>
          <a:r>
            <a:rPr lang="de-AT" sz="1600" dirty="0"/>
            <a:t>. This </a:t>
          </a:r>
          <a:r>
            <a:rPr lang="de-AT" sz="1600" dirty="0" err="1"/>
            <a:t>is</a:t>
          </a:r>
          <a:r>
            <a:rPr lang="de-AT" sz="1600" dirty="0"/>
            <a:t> </a:t>
          </a:r>
          <a:r>
            <a:rPr lang="de-AT" sz="1600" dirty="0" err="1"/>
            <a:t>expected</a:t>
          </a:r>
          <a:r>
            <a:rPr lang="de-AT" sz="1600" dirty="0"/>
            <a:t> </a:t>
          </a:r>
          <a:r>
            <a:rPr lang="de-AT" sz="1600" dirty="0" err="1"/>
            <a:t>to</a:t>
          </a:r>
          <a:r>
            <a:rPr lang="de-AT" sz="1600" dirty="0"/>
            <a:t> </a:t>
          </a:r>
          <a:r>
            <a:rPr lang="de-AT" sz="1600" dirty="0" err="1"/>
            <a:t>have</a:t>
          </a:r>
          <a:r>
            <a:rPr lang="de-AT" sz="1600" dirty="0"/>
            <a:t> a </a:t>
          </a:r>
          <a:r>
            <a:rPr lang="de-AT" sz="1600" b="1" dirty="0" err="1"/>
            <a:t>greater</a:t>
          </a:r>
          <a:r>
            <a:rPr lang="de-AT" sz="1600" b="1" dirty="0"/>
            <a:t> </a:t>
          </a:r>
          <a:r>
            <a:rPr lang="de-AT" sz="1600" b="1" dirty="0" err="1"/>
            <a:t>developmental</a:t>
          </a:r>
          <a:r>
            <a:rPr lang="de-AT" sz="1600" b="1" dirty="0"/>
            <a:t> </a:t>
          </a:r>
          <a:r>
            <a:rPr lang="de-AT" sz="1600" b="1" dirty="0" err="1"/>
            <a:t>impact</a:t>
          </a:r>
          <a:r>
            <a:rPr lang="de-AT" sz="1600" b="1" dirty="0"/>
            <a:t> </a:t>
          </a:r>
          <a:r>
            <a:rPr lang="de-AT" sz="1600" dirty="0"/>
            <a:t>in </a:t>
          </a:r>
          <a:r>
            <a:rPr lang="de-AT" sz="1600" dirty="0" err="1"/>
            <a:t>the</a:t>
          </a:r>
          <a:r>
            <a:rPr lang="de-AT" sz="1600" dirty="0"/>
            <a:t> </a:t>
          </a:r>
          <a:r>
            <a:rPr lang="de-AT" sz="1600" dirty="0" err="1"/>
            <a:t>partner</a:t>
          </a:r>
          <a:r>
            <a:rPr lang="de-AT" sz="1600" dirty="0"/>
            <a:t> countries. </a:t>
          </a:r>
        </a:p>
      </dgm:t>
    </dgm:pt>
    <dgm:pt modelId="{3E5A8C03-FAD4-4E3D-BF81-FF18B2A26EC2}" type="parTrans" cxnId="{C1FB5A23-B10D-4E70-8132-87612630D108}">
      <dgm:prSet/>
      <dgm:spPr/>
      <dgm:t>
        <a:bodyPr/>
        <a:lstStyle/>
        <a:p>
          <a:endParaRPr lang="de-AT"/>
        </a:p>
      </dgm:t>
    </dgm:pt>
    <dgm:pt modelId="{001FAAE7-841E-4E39-BAF8-57A640213754}" type="sibTrans" cxnId="{C1FB5A23-B10D-4E70-8132-87612630D108}">
      <dgm:prSet/>
      <dgm:spPr/>
      <dgm:t>
        <a:bodyPr/>
        <a:lstStyle/>
        <a:p>
          <a:endParaRPr lang="de-AT"/>
        </a:p>
      </dgm:t>
    </dgm:pt>
    <dgm:pt modelId="{5D90C08F-338E-49BD-8BF8-86C1951C451A}">
      <dgm:prSet custT="1"/>
      <dgm:spPr/>
      <dgm:t>
        <a:bodyPr/>
        <a:lstStyle/>
        <a:p>
          <a:r>
            <a:rPr lang="de-AT" sz="1600"/>
            <a:t>How much EUR is available?</a:t>
          </a:r>
        </a:p>
      </dgm:t>
    </dgm:pt>
    <dgm:pt modelId="{6F1A708A-C27F-4F12-9C8A-037B541ED569}" type="parTrans" cxnId="{212E7401-460C-4DB4-801B-8B6AFA9695B2}">
      <dgm:prSet/>
      <dgm:spPr/>
      <dgm:t>
        <a:bodyPr/>
        <a:lstStyle/>
        <a:p>
          <a:endParaRPr lang="de-AT"/>
        </a:p>
      </dgm:t>
    </dgm:pt>
    <dgm:pt modelId="{AA103953-815E-466B-8BEC-0898BECDB6D8}" type="sibTrans" cxnId="{212E7401-460C-4DB4-801B-8B6AFA9695B2}">
      <dgm:prSet/>
      <dgm:spPr/>
      <dgm:t>
        <a:bodyPr/>
        <a:lstStyle/>
        <a:p>
          <a:endParaRPr lang="de-AT"/>
        </a:p>
      </dgm:t>
    </dgm:pt>
    <dgm:pt modelId="{7EFBA76B-A9D5-492B-A218-E3715D3495E5}">
      <dgm:prSet custT="1"/>
      <dgm:spPr/>
      <dgm:t>
        <a:bodyPr/>
        <a:lstStyle/>
        <a:p>
          <a:r>
            <a:rPr lang="de-AT" sz="1600" dirty="0"/>
            <a:t>The </a:t>
          </a:r>
          <a:r>
            <a:rPr lang="de-AT" sz="1600" dirty="0" err="1"/>
            <a:t>call</a:t>
          </a:r>
          <a:r>
            <a:rPr lang="de-AT" sz="1600" dirty="0"/>
            <a:t> </a:t>
          </a:r>
          <a:r>
            <a:rPr lang="de-AT" sz="1600" dirty="0" err="1"/>
            <a:t>is</a:t>
          </a:r>
          <a:r>
            <a:rPr lang="de-AT" sz="1600" dirty="0"/>
            <a:t> </a:t>
          </a:r>
          <a:r>
            <a:rPr lang="de-AT" sz="1600" dirty="0" err="1"/>
            <a:t>endowed</a:t>
          </a:r>
          <a:r>
            <a:rPr lang="de-AT" sz="1600" dirty="0"/>
            <a:t> </a:t>
          </a:r>
          <a:r>
            <a:rPr lang="de-AT" sz="1600" dirty="0" err="1"/>
            <a:t>with</a:t>
          </a:r>
          <a:r>
            <a:rPr lang="de-AT" sz="1600" dirty="0"/>
            <a:t> EUR </a:t>
          </a:r>
          <a:r>
            <a:rPr lang="de-AT" sz="1600" b="1" dirty="0"/>
            <a:t>5 </a:t>
          </a:r>
          <a:r>
            <a:rPr lang="de-AT" sz="1600" b="1" dirty="0" err="1"/>
            <a:t>million</a:t>
          </a:r>
          <a:r>
            <a:rPr lang="de-AT" sz="1600" b="1" dirty="0"/>
            <a:t>. </a:t>
          </a:r>
          <a:r>
            <a:rPr lang="de-AT" sz="1600" b="1" dirty="0" err="1"/>
            <a:t>Between</a:t>
          </a:r>
          <a:r>
            <a:rPr lang="de-AT" sz="1600" b="1" dirty="0"/>
            <a:t> a </a:t>
          </a:r>
          <a:r>
            <a:rPr lang="de-AT" sz="1600" b="1" dirty="0" err="1"/>
            <a:t>minimum</a:t>
          </a:r>
          <a:r>
            <a:rPr lang="de-AT" sz="1600" b="1" dirty="0"/>
            <a:t> </a:t>
          </a:r>
          <a:r>
            <a:rPr lang="de-AT" sz="1600" b="1" dirty="0" err="1"/>
            <a:t>of</a:t>
          </a:r>
          <a:r>
            <a:rPr lang="de-AT" sz="1600" b="1" dirty="0"/>
            <a:t> EUR 500,000 and a maximum </a:t>
          </a:r>
          <a:r>
            <a:rPr lang="de-AT" sz="1600" b="1" dirty="0" err="1"/>
            <a:t>of</a:t>
          </a:r>
          <a:r>
            <a:rPr lang="de-AT" sz="1600" b="1" dirty="0"/>
            <a:t> EUR 1 </a:t>
          </a:r>
          <a:r>
            <a:rPr lang="de-AT" sz="1600" b="1" dirty="0" err="1"/>
            <a:t>million</a:t>
          </a:r>
          <a:r>
            <a:rPr lang="de-AT" sz="1600" b="1" dirty="0"/>
            <a:t> </a:t>
          </a:r>
          <a:r>
            <a:rPr lang="de-AT" sz="1600" b="1" dirty="0" err="1"/>
            <a:t>or</a:t>
          </a:r>
          <a:r>
            <a:rPr lang="de-AT" sz="1600" b="1" dirty="0"/>
            <a:t> </a:t>
          </a:r>
          <a:r>
            <a:rPr lang="de-AT" sz="1600" b="1" dirty="0" err="1"/>
            <a:t>up</a:t>
          </a:r>
          <a:r>
            <a:rPr lang="de-AT" sz="1600" b="1" dirty="0"/>
            <a:t> </a:t>
          </a:r>
          <a:r>
            <a:rPr lang="de-AT" sz="1600" b="1" dirty="0" err="1"/>
            <a:t>to</a:t>
          </a:r>
          <a:r>
            <a:rPr lang="de-AT" sz="1600" b="1" dirty="0"/>
            <a:t> 50% </a:t>
          </a:r>
          <a:r>
            <a:rPr lang="de-AT" sz="1600" b="1" dirty="0" err="1"/>
            <a:t>of</a:t>
          </a:r>
          <a:r>
            <a:rPr lang="de-AT" sz="1600" b="1" dirty="0"/>
            <a:t> </a:t>
          </a:r>
          <a:r>
            <a:rPr lang="de-AT" sz="1600" b="1" dirty="0" err="1"/>
            <a:t>the</a:t>
          </a:r>
          <a:r>
            <a:rPr lang="de-AT" sz="1600" b="1" dirty="0"/>
            <a:t> total </a:t>
          </a:r>
          <a:r>
            <a:rPr lang="de-AT" sz="1600" b="1" dirty="0" err="1"/>
            <a:t>costs</a:t>
          </a:r>
          <a:r>
            <a:rPr lang="de-AT" sz="1600" b="1" dirty="0"/>
            <a:t> </a:t>
          </a:r>
          <a:r>
            <a:rPr lang="de-AT" sz="1600" b="1" dirty="0" err="1"/>
            <a:t>can</a:t>
          </a:r>
          <a:r>
            <a:rPr lang="de-AT" sz="1600" b="1" dirty="0"/>
            <a:t> </a:t>
          </a:r>
          <a:r>
            <a:rPr lang="de-AT" sz="1600" b="1" dirty="0" err="1"/>
            <a:t>be</a:t>
          </a:r>
          <a:r>
            <a:rPr lang="de-AT" sz="1600" b="1" dirty="0"/>
            <a:t> </a:t>
          </a:r>
          <a:r>
            <a:rPr lang="de-AT" sz="1600" b="1" dirty="0" err="1"/>
            <a:t>funded</a:t>
          </a:r>
          <a:r>
            <a:rPr lang="de-AT" sz="1600" b="1" dirty="0"/>
            <a:t> per </a:t>
          </a:r>
          <a:r>
            <a:rPr lang="de-AT" sz="1600" b="1" dirty="0" err="1"/>
            <a:t>project</a:t>
          </a:r>
          <a:r>
            <a:rPr lang="de-AT" sz="1600" b="1" dirty="0"/>
            <a:t>. </a:t>
          </a:r>
          <a:r>
            <a:rPr lang="de-AT" sz="1600" dirty="0"/>
            <a:t>The </a:t>
          </a:r>
          <a:r>
            <a:rPr lang="de-AT" sz="1600" dirty="0" err="1"/>
            <a:t>minimum</a:t>
          </a:r>
          <a:r>
            <a:rPr lang="de-AT" sz="1600" dirty="0"/>
            <a:t> </a:t>
          </a:r>
          <a:r>
            <a:rPr lang="de-AT" sz="1600" dirty="0" err="1"/>
            <a:t>project</a:t>
          </a:r>
          <a:r>
            <a:rPr lang="de-AT" sz="1600" dirty="0"/>
            <a:t> </a:t>
          </a:r>
          <a:r>
            <a:rPr lang="de-AT" sz="1600" dirty="0" err="1"/>
            <a:t>duration</a:t>
          </a:r>
          <a:r>
            <a:rPr lang="de-AT" sz="1600" dirty="0"/>
            <a:t> </a:t>
          </a:r>
          <a:r>
            <a:rPr lang="de-AT" sz="1600" dirty="0" err="1"/>
            <a:t>is</a:t>
          </a:r>
          <a:r>
            <a:rPr lang="de-AT" sz="1600" dirty="0"/>
            <a:t> </a:t>
          </a:r>
          <a:r>
            <a:rPr lang="de-AT" sz="1600" b="1" dirty="0" err="1"/>
            <a:t>three</a:t>
          </a:r>
          <a:r>
            <a:rPr lang="de-AT" sz="1600" b="1" dirty="0"/>
            <a:t> </a:t>
          </a:r>
          <a:r>
            <a:rPr lang="de-AT" sz="1600" b="1" dirty="0" err="1"/>
            <a:t>years</a:t>
          </a:r>
          <a:r>
            <a:rPr lang="de-AT" sz="1600" dirty="0"/>
            <a:t>. The maximum </a:t>
          </a:r>
          <a:r>
            <a:rPr lang="de-AT" sz="1600" dirty="0" err="1"/>
            <a:t>project</a:t>
          </a:r>
          <a:r>
            <a:rPr lang="de-AT" sz="1600" dirty="0"/>
            <a:t> </a:t>
          </a:r>
          <a:r>
            <a:rPr lang="de-AT" sz="1600" dirty="0" err="1"/>
            <a:t>duration</a:t>
          </a:r>
          <a:r>
            <a:rPr lang="de-AT" sz="1600" dirty="0"/>
            <a:t> </a:t>
          </a:r>
          <a:r>
            <a:rPr lang="de-AT" sz="1600" dirty="0" err="1"/>
            <a:t>is</a:t>
          </a:r>
          <a:r>
            <a:rPr lang="de-AT" sz="1600" dirty="0"/>
            <a:t> </a:t>
          </a:r>
          <a:r>
            <a:rPr lang="de-AT" sz="1600" b="1" dirty="0" err="1"/>
            <a:t>five</a:t>
          </a:r>
          <a:r>
            <a:rPr lang="de-AT" sz="1600" b="1" dirty="0"/>
            <a:t> </a:t>
          </a:r>
          <a:r>
            <a:rPr lang="de-AT" sz="1600" b="1" dirty="0" err="1"/>
            <a:t>years</a:t>
          </a:r>
          <a:r>
            <a:rPr lang="de-AT" sz="1600" dirty="0"/>
            <a:t>.</a:t>
          </a:r>
        </a:p>
      </dgm:t>
    </dgm:pt>
    <dgm:pt modelId="{9880B422-DB18-4FA4-B319-6A24CB29D217}" type="parTrans" cxnId="{89D03BAE-6557-4CB1-A202-D924E83B6876}">
      <dgm:prSet/>
      <dgm:spPr/>
      <dgm:t>
        <a:bodyPr/>
        <a:lstStyle/>
        <a:p>
          <a:endParaRPr lang="de-AT"/>
        </a:p>
      </dgm:t>
    </dgm:pt>
    <dgm:pt modelId="{C8B4270C-6B91-4AC7-A257-716FCE991682}" type="sibTrans" cxnId="{89D03BAE-6557-4CB1-A202-D924E83B6876}">
      <dgm:prSet/>
      <dgm:spPr/>
      <dgm:t>
        <a:bodyPr/>
        <a:lstStyle/>
        <a:p>
          <a:endParaRPr lang="de-AT"/>
        </a:p>
      </dgm:t>
    </dgm:pt>
    <dgm:pt modelId="{FE42CD0E-B272-4ADD-86A1-2E6B12B0AB7C}" type="pres">
      <dgm:prSet presAssocID="{CA20A38E-3583-425D-B1B0-F47CB6B6F0A5}" presName="linear" presStyleCnt="0">
        <dgm:presLayoutVars>
          <dgm:dir/>
          <dgm:animLvl val="lvl"/>
          <dgm:resizeHandles val="exact"/>
        </dgm:presLayoutVars>
      </dgm:prSet>
      <dgm:spPr/>
    </dgm:pt>
    <dgm:pt modelId="{EE534452-CA3E-494A-9914-2A733AB2926C}" type="pres">
      <dgm:prSet presAssocID="{1EE75CE9-ECAC-4DCB-A63B-4CCEA79B9352}" presName="parentLin" presStyleCnt="0"/>
      <dgm:spPr/>
    </dgm:pt>
    <dgm:pt modelId="{B6B87597-6ACD-4800-85FA-3DA1395B9182}" type="pres">
      <dgm:prSet presAssocID="{1EE75CE9-ECAC-4DCB-A63B-4CCEA79B9352}" presName="parentLeftMargin" presStyleLbl="node1" presStyleIdx="0" presStyleCnt="3"/>
      <dgm:spPr/>
    </dgm:pt>
    <dgm:pt modelId="{CE9C0CE6-E463-469F-A2B1-C9CDFF8BDE73}" type="pres">
      <dgm:prSet presAssocID="{1EE75CE9-ECAC-4DCB-A63B-4CCEA79B93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783F14-1EF5-4FD3-A6FF-E668F777931E}" type="pres">
      <dgm:prSet presAssocID="{1EE75CE9-ECAC-4DCB-A63B-4CCEA79B9352}" presName="negativeSpace" presStyleCnt="0"/>
      <dgm:spPr/>
    </dgm:pt>
    <dgm:pt modelId="{28C7D363-BDCD-4DF6-A252-96F552B9A2A0}" type="pres">
      <dgm:prSet presAssocID="{1EE75CE9-ECAC-4DCB-A63B-4CCEA79B9352}" presName="childText" presStyleLbl="conFgAcc1" presStyleIdx="0" presStyleCnt="3">
        <dgm:presLayoutVars>
          <dgm:bulletEnabled val="1"/>
        </dgm:presLayoutVars>
      </dgm:prSet>
      <dgm:spPr/>
    </dgm:pt>
    <dgm:pt modelId="{994B9222-4503-4EB6-8977-92F518656774}" type="pres">
      <dgm:prSet presAssocID="{D608FE5C-1DF4-415F-9E0F-0CBBE82DF208}" presName="spaceBetweenRectangles" presStyleCnt="0"/>
      <dgm:spPr/>
    </dgm:pt>
    <dgm:pt modelId="{A3C01A45-556C-4331-8300-A8A9BE59EBE4}" type="pres">
      <dgm:prSet presAssocID="{17951037-F7CA-4E30-947C-5E39B81ED36C}" presName="parentLin" presStyleCnt="0"/>
      <dgm:spPr/>
    </dgm:pt>
    <dgm:pt modelId="{5118D43D-CF45-4DC8-BF2B-A3F2A206662F}" type="pres">
      <dgm:prSet presAssocID="{17951037-F7CA-4E30-947C-5E39B81ED36C}" presName="parentLeftMargin" presStyleLbl="node1" presStyleIdx="0" presStyleCnt="3"/>
      <dgm:spPr/>
    </dgm:pt>
    <dgm:pt modelId="{E176C3CA-9CE4-4158-A1A0-D11FF6D4DE06}" type="pres">
      <dgm:prSet presAssocID="{17951037-F7CA-4E30-947C-5E39B81ED3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78E473-3C98-40B4-83DF-7ED7E1C5A9DE}" type="pres">
      <dgm:prSet presAssocID="{17951037-F7CA-4E30-947C-5E39B81ED36C}" presName="negativeSpace" presStyleCnt="0"/>
      <dgm:spPr/>
    </dgm:pt>
    <dgm:pt modelId="{A65D71E7-0F6F-4E7A-A473-83B58D391B99}" type="pres">
      <dgm:prSet presAssocID="{17951037-F7CA-4E30-947C-5E39B81ED36C}" presName="childText" presStyleLbl="conFgAcc1" presStyleIdx="1" presStyleCnt="3">
        <dgm:presLayoutVars>
          <dgm:bulletEnabled val="1"/>
        </dgm:presLayoutVars>
      </dgm:prSet>
      <dgm:spPr/>
    </dgm:pt>
    <dgm:pt modelId="{876AA32F-1503-4708-80F6-61944F6C6342}" type="pres">
      <dgm:prSet presAssocID="{20576225-B514-4D60-B071-A23BDD0627AA}" presName="spaceBetweenRectangles" presStyleCnt="0"/>
      <dgm:spPr/>
    </dgm:pt>
    <dgm:pt modelId="{A0043315-C5E6-4BF2-8C9D-970E1DE08766}" type="pres">
      <dgm:prSet presAssocID="{5D90C08F-338E-49BD-8BF8-86C1951C451A}" presName="parentLin" presStyleCnt="0"/>
      <dgm:spPr/>
    </dgm:pt>
    <dgm:pt modelId="{663BC55E-7E83-4EEC-9060-296F3D8CFC16}" type="pres">
      <dgm:prSet presAssocID="{5D90C08F-338E-49BD-8BF8-86C1951C451A}" presName="parentLeftMargin" presStyleLbl="node1" presStyleIdx="1" presStyleCnt="3"/>
      <dgm:spPr/>
    </dgm:pt>
    <dgm:pt modelId="{231699B4-C03E-4534-BF97-62A83A6A53FC}" type="pres">
      <dgm:prSet presAssocID="{5D90C08F-338E-49BD-8BF8-86C1951C45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4DFC866-D383-40A0-B192-5AEDC3FC1E7B}" type="pres">
      <dgm:prSet presAssocID="{5D90C08F-338E-49BD-8BF8-86C1951C451A}" presName="negativeSpace" presStyleCnt="0"/>
      <dgm:spPr/>
    </dgm:pt>
    <dgm:pt modelId="{5CD0355E-4F0F-4723-AA06-1D0DBC50F248}" type="pres">
      <dgm:prSet presAssocID="{5D90C08F-338E-49BD-8BF8-86C1951C451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2E7401-460C-4DB4-801B-8B6AFA9695B2}" srcId="{CA20A38E-3583-425D-B1B0-F47CB6B6F0A5}" destId="{5D90C08F-338E-49BD-8BF8-86C1951C451A}" srcOrd="2" destOrd="0" parTransId="{6F1A708A-C27F-4F12-9C8A-037B541ED569}" sibTransId="{AA103953-815E-466B-8BEC-0898BECDB6D8}"/>
    <dgm:cxn modelId="{3A184514-098B-40FE-ABCC-A4E797CC760A}" type="presOf" srcId="{5D90C08F-338E-49BD-8BF8-86C1951C451A}" destId="{231699B4-C03E-4534-BF97-62A83A6A53FC}" srcOrd="1" destOrd="0" presId="urn:microsoft.com/office/officeart/2005/8/layout/list1"/>
    <dgm:cxn modelId="{C1FB5A23-B10D-4E70-8132-87612630D108}" srcId="{17951037-F7CA-4E30-947C-5E39B81ED36C}" destId="{8A797998-4F4C-4CB3-A4E0-2E52565A20ED}" srcOrd="0" destOrd="0" parTransId="{3E5A8C03-FAD4-4E3D-BF81-FF18B2A26EC2}" sibTransId="{001FAAE7-841E-4E39-BAF8-57A640213754}"/>
    <dgm:cxn modelId="{681BC42B-E0F6-474D-BA4C-CF7E89B03A0C}" type="presOf" srcId="{17951037-F7CA-4E30-947C-5E39B81ED36C}" destId="{E176C3CA-9CE4-4158-A1A0-D11FF6D4DE06}" srcOrd="1" destOrd="0" presId="urn:microsoft.com/office/officeart/2005/8/layout/list1"/>
    <dgm:cxn modelId="{D446C739-9577-46E7-A62C-C6E1CBB1BCC7}" type="presOf" srcId="{7EFBA76B-A9D5-492B-A218-E3715D3495E5}" destId="{5CD0355E-4F0F-4723-AA06-1D0DBC50F248}" srcOrd="0" destOrd="0" presId="urn:microsoft.com/office/officeart/2005/8/layout/list1"/>
    <dgm:cxn modelId="{AD4E2E3A-C3B7-4D31-BC0E-6DE247A9645B}" type="presOf" srcId="{CA20A38E-3583-425D-B1B0-F47CB6B6F0A5}" destId="{FE42CD0E-B272-4ADD-86A1-2E6B12B0AB7C}" srcOrd="0" destOrd="0" presId="urn:microsoft.com/office/officeart/2005/8/layout/list1"/>
    <dgm:cxn modelId="{405B7365-7522-4860-8D85-616CA58694FA}" srcId="{CA20A38E-3583-425D-B1B0-F47CB6B6F0A5}" destId="{1EE75CE9-ECAC-4DCB-A63B-4CCEA79B9352}" srcOrd="0" destOrd="0" parTransId="{48CD9ABC-92D4-4E89-9910-86A76636CE9D}" sibTransId="{D608FE5C-1DF4-415F-9E0F-0CBBE82DF208}"/>
    <dgm:cxn modelId="{453F0B6A-FCD9-4776-B3A5-C6D8E80782FA}" srcId="{CA20A38E-3583-425D-B1B0-F47CB6B6F0A5}" destId="{17951037-F7CA-4E30-947C-5E39B81ED36C}" srcOrd="1" destOrd="0" parTransId="{FDF21017-59F3-469B-A88D-C005C25446FD}" sibTransId="{20576225-B514-4D60-B071-A23BDD0627AA}"/>
    <dgm:cxn modelId="{34536571-BFDC-4AD1-80C7-64A9D6EA279D}" type="presOf" srcId="{8A797998-4F4C-4CB3-A4E0-2E52565A20ED}" destId="{A65D71E7-0F6F-4E7A-A473-83B58D391B99}" srcOrd="0" destOrd="0" presId="urn:microsoft.com/office/officeart/2005/8/layout/list1"/>
    <dgm:cxn modelId="{DCCE197D-3D97-4CBC-9208-62C86606E237}" srcId="{1EE75CE9-ECAC-4DCB-A63B-4CCEA79B9352}" destId="{191C6DDE-AE45-4C0F-BFB3-5E55343A6765}" srcOrd="0" destOrd="0" parTransId="{6142C727-5C27-4CC1-AE4C-D53773F3977D}" sibTransId="{03B80ED5-303E-4380-BB29-311D3A5011A3}"/>
    <dgm:cxn modelId="{0F800085-CEF8-47A4-85D0-A069222A5F60}" type="presOf" srcId="{5D90C08F-338E-49BD-8BF8-86C1951C451A}" destId="{663BC55E-7E83-4EEC-9060-296F3D8CFC16}" srcOrd="0" destOrd="0" presId="urn:microsoft.com/office/officeart/2005/8/layout/list1"/>
    <dgm:cxn modelId="{89D03BAE-6557-4CB1-A202-D924E83B6876}" srcId="{5D90C08F-338E-49BD-8BF8-86C1951C451A}" destId="{7EFBA76B-A9D5-492B-A218-E3715D3495E5}" srcOrd="0" destOrd="0" parTransId="{9880B422-DB18-4FA4-B319-6A24CB29D217}" sibTransId="{C8B4270C-6B91-4AC7-A257-716FCE991682}"/>
    <dgm:cxn modelId="{26520CC2-6536-4C53-9DB6-7F77D4FA3254}" type="presOf" srcId="{1EE75CE9-ECAC-4DCB-A63B-4CCEA79B9352}" destId="{CE9C0CE6-E463-469F-A2B1-C9CDFF8BDE73}" srcOrd="1" destOrd="0" presId="urn:microsoft.com/office/officeart/2005/8/layout/list1"/>
    <dgm:cxn modelId="{1D6E29C5-9C5C-412C-930B-3CBCE82CD9CB}" type="presOf" srcId="{1EE75CE9-ECAC-4DCB-A63B-4CCEA79B9352}" destId="{B6B87597-6ACD-4800-85FA-3DA1395B9182}" srcOrd="0" destOrd="0" presId="urn:microsoft.com/office/officeart/2005/8/layout/list1"/>
    <dgm:cxn modelId="{54CA0EC7-FD10-415D-8F83-611FD612CC88}" type="presOf" srcId="{17951037-F7CA-4E30-947C-5E39B81ED36C}" destId="{5118D43D-CF45-4DC8-BF2B-A3F2A206662F}" srcOrd="0" destOrd="0" presId="urn:microsoft.com/office/officeart/2005/8/layout/list1"/>
    <dgm:cxn modelId="{8B2FF9CA-321A-4DCB-96A8-190E5E91C3C1}" type="presOf" srcId="{191C6DDE-AE45-4C0F-BFB3-5E55343A6765}" destId="{28C7D363-BDCD-4DF6-A252-96F552B9A2A0}" srcOrd="0" destOrd="0" presId="urn:microsoft.com/office/officeart/2005/8/layout/list1"/>
    <dgm:cxn modelId="{AF5158A6-60B9-422E-AEF8-18C144CE81F5}" type="presParOf" srcId="{FE42CD0E-B272-4ADD-86A1-2E6B12B0AB7C}" destId="{EE534452-CA3E-494A-9914-2A733AB2926C}" srcOrd="0" destOrd="0" presId="urn:microsoft.com/office/officeart/2005/8/layout/list1"/>
    <dgm:cxn modelId="{71AC4C9C-7318-441D-B28D-450A7F111178}" type="presParOf" srcId="{EE534452-CA3E-494A-9914-2A733AB2926C}" destId="{B6B87597-6ACD-4800-85FA-3DA1395B9182}" srcOrd="0" destOrd="0" presId="urn:microsoft.com/office/officeart/2005/8/layout/list1"/>
    <dgm:cxn modelId="{CCA903A3-94BA-42AE-AD1D-F1F89413CC37}" type="presParOf" srcId="{EE534452-CA3E-494A-9914-2A733AB2926C}" destId="{CE9C0CE6-E463-469F-A2B1-C9CDFF8BDE73}" srcOrd="1" destOrd="0" presId="urn:microsoft.com/office/officeart/2005/8/layout/list1"/>
    <dgm:cxn modelId="{CFEA9831-5D24-4278-B15C-C28F6A954EA1}" type="presParOf" srcId="{FE42CD0E-B272-4ADD-86A1-2E6B12B0AB7C}" destId="{0C783F14-1EF5-4FD3-A6FF-E668F777931E}" srcOrd="1" destOrd="0" presId="urn:microsoft.com/office/officeart/2005/8/layout/list1"/>
    <dgm:cxn modelId="{E2F99733-9F09-425C-BE07-88FB1371C795}" type="presParOf" srcId="{FE42CD0E-B272-4ADD-86A1-2E6B12B0AB7C}" destId="{28C7D363-BDCD-4DF6-A252-96F552B9A2A0}" srcOrd="2" destOrd="0" presId="urn:microsoft.com/office/officeart/2005/8/layout/list1"/>
    <dgm:cxn modelId="{3FBBF753-E999-495A-9D3B-CEB0F8A33FF5}" type="presParOf" srcId="{FE42CD0E-B272-4ADD-86A1-2E6B12B0AB7C}" destId="{994B9222-4503-4EB6-8977-92F518656774}" srcOrd="3" destOrd="0" presId="urn:microsoft.com/office/officeart/2005/8/layout/list1"/>
    <dgm:cxn modelId="{3E6534C1-050D-4742-8FD0-A9768E789FA7}" type="presParOf" srcId="{FE42CD0E-B272-4ADD-86A1-2E6B12B0AB7C}" destId="{A3C01A45-556C-4331-8300-A8A9BE59EBE4}" srcOrd="4" destOrd="0" presId="urn:microsoft.com/office/officeart/2005/8/layout/list1"/>
    <dgm:cxn modelId="{B95B96A8-F607-475B-93E7-6CC8D868BB50}" type="presParOf" srcId="{A3C01A45-556C-4331-8300-A8A9BE59EBE4}" destId="{5118D43D-CF45-4DC8-BF2B-A3F2A206662F}" srcOrd="0" destOrd="0" presId="urn:microsoft.com/office/officeart/2005/8/layout/list1"/>
    <dgm:cxn modelId="{4BE7095F-FB19-4820-9438-B445B689B7D0}" type="presParOf" srcId="{A3C01A45-556C-4331-8300-A8A9BE59EBE4}" destId="{E176C3CA-9CE4-4158-A1A0-D11FF6D4DE06}" srcOrd="1" destOrd="0" presId="urn:microsoft.com/office/officeart/2005/8/layout/list1"/>
    <dgm:cxn modelId="{9368C634-F6CF-4211-910A-0E8A301E99B8}" type="presParOf" srcId="{FE42CD0E-B272-4ADD-86A1-2E6B12B0AB7C}" destId="{1978E473-3C98-40B4-83DF-7ED7E1C5A9DE}" srcOrd="5" destOrd="0" presId="urn:microsoft.com/office/officeart/2005/8/layout/list1"/>
    <dgm:cxn modelId="{E8734681-CC31-4595-BC8D-5DA84CC9EF1B}" type="presParOf" srcId="{FE42CD0E-B272-4ADD-86A1-2E6B12B0AB7C}" destId="{A65D71E7-0F6F-4E7A-A473-83B58D391B99}" srcOrd="6" destOrd="0" presId="urn:microsoft.com/office/officeart/2005/8/layout/list1"/>
    <dgm:cxn modelId="{76A8932B-6D52-4FE8-A50B-C8496E136E22}" type="presParOf" srcId="{FE42CD0E-B272-4ADD-86A1-2E6B12B0AB7C}" destId="{876AA32F-1503-4708-80F6-61944F6C6342}" srcOrd="7" destOrd="0" presId="urn:microsoft.com/office/officeart/2005/8/layout/list1"/>
    <dgm:cxn modelId="{349445AD-49BE-4D76-9954-EBA6DA088B3D}" type="presParOf" srcId="{FE42CD0E-B272-4ADD-86A1-2E6B12B0AB7C}" destId="{A0043315-C5E6-4BF2-8C9D-970E1DE08766}" srcOrd="8" destOrd="0" presId="urn:microsoft.com/office/officeart/2005/8/layout/list1"/>
    <dgm:cxn modelId="{879D1737-BD90-4109-9715-6B5E2EB9AC90}" type="presParOf" srcId="{A0043315-C5E6-4BF2-8C9D-970E1DE08766}" destId="{663BC55E-7E83-4EEC-9060-296F3D8CFC16}" srcOrd="0" destOrd="0" presId="urn:microsoft.com/office/officeart/2005/8/layout/list1"/>
    <dgm:cxn modelId="{C1D9881C-4634-4C3B-8DC9-AF49EA2C87EA}" type="presParOf" srcId="{A0043315-C5E6-4BF2-8C9D-970E1DE08766}" destId="{231699B4-C03E-4534-BF97-62A83A6A53FC}" srcOrd="1" destOrd="0" presId="urn:microsoft.com/office/officeart/2005/8/layout/list1"/>
    <dgm:cxn modelId="{FC341F90-0272-41E3-8414-CE439A453F76}" type="presParOf" srcId="{FE42CD0E-B272-4ADD-86A1-2E6B12B0AB7C}" destId="{E4DFC866-D383-40A0-B192-5AEDC3FC1E7B}" srcOrd="9" destOrd="0" presId="urn:microsoft.com/office/officeart/2005/8/layout/list1"/>
    <dgm:cxn modelId="{E72F8DA5-CDC9-4452-AA76-258B98E93B6C}" type="presParOf" srcId="{FE42CD0E-B272-4ADD-86A1-2E6B12B0AB7C}" destId="{5CD0355E-4F0F-4723-AA06-1D0DBC50F2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A6911-1FDF-4DD1-B109-1090587892CC}">
      <dsp:nvSpPr>
        <dsp:cNvPr id="0" name=""/>
        <dsp:cNvSpPr/>
      </dsp:nvSpPr>
      <dsp:spPr>
        <a:xfrm>
          <a:off x="2437" y="0"/>
          <a:ext cx="3268675" cy="3644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Strengthening the local private sector in the Global South </a:t>
          </a:r>
          <a:r>
            <a:rPr lang="de-DE" sz="2000" kern="1200" dirty="0"/>
            <a:t>(PSD)</a:t>
          </a:r>
          <a:endParaRPr lang="de-AT" sz="2000" kern="1200" dirty="0"/>
        </a:p>
      </dsp:txBody>
      <dsp:txXfrm>
        <a:off x="98173" y="95736"/>
        <a:ext cx="3077203" cy="3453428"/>
      </dsp:txXfrm>
    </dsp:sp>
    <dsp:sp modelId="{A0202B29-7FE9-413D-BFE8-20EC106B1B83}">
      <dsp:nvSpPr>
        <dsp:cNvPr id="0" name=""/>
        <dsp:cNvSpPr/>
      </dsp:nvSpPr>
      <dsp:spPr>
        <a:xfrm>
          <a:off x="3820250" y="0"/>
          <a:ext cx="3268675" cy="36449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Mobilizing the potential of Austrian and European enterprises for development cooperation </a:t>
          </a:r>
          <a:r>
            <a:rPr lang="de-DE" sz="2000" kern="1200" dirty="0"/>
            <a:t>(PSE)</a:t>
          </a:r>
        </a:p>
      </dsp:txBody>
      <dsp:txXfrm>
        <a:off x="3915986" y="95736"/>
        <a:ext cx="3077203" cy="3453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FDEE9-876B-4CBA-848F-B3F8B83658DA}">
      <dsp:nvSpPr>
        <dsp:cNvPr id="0" name=""/>
        <dsp:cNvSpPr/>
      </dsp:nvSpPr>
      <dsp:spPr>
        <a:xfrm>
          <a:off x="0" y="329210"/>
          <a:ext cx="7092408" cy="12521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450" tIns="312420" rIns="5504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500" kern="1200" dirty="0"/>
            <a:t>The Business Partnership Challenge 2024 </a:t>
          </a:r>
          <a:r>
            <a:rPr lang="de-AT" sz="1500" kern="1200" dirty="0" err="1"/>
            <a:t>is</a:t>
          </a:r>
          <a:r>
            <a:rPr lang="de-AT" sz="1500" kern="1200" dirty="0"/>
            <a:t> a </a:t>
          </a:r>
          <a:r>
            <a:rPr lang="de-AT" sz="1500" kern="1200" dirty="0" err="1"/>
            <a:t>call</a:t>
          </a:r>
          <a:r>
            <a:rPr lang="de-AT" sz="1500" kern="1200" dirty="0"/>
            <a:t> </a:t>
          </a:r>
          <a:r>
            <a:rPr lang="de-AT" sz="1500" kern="1200" dirty="0" err="1"/>
            <a:t>for</a:t>
          </a:r>
          <a:r>
            <a:rPr lang="de-AT" sz="1500" kern="1200" dirty="0"/>
            <a:t> </a:t>
          </a:r>
          <a:r>
            <a:rPr lang="de-AT" sz="1500" kern="1200" dirty="0" err="1"/>
            <a:t>proposals</a:t>
          </a:r>
          <a:r>
            <a:rPr lang="de-AT" sz="1500" kern="1200" dirty="0"/>
            <a:t> </a:t>
          </a:r>
          <a:r>
            <a:rPr lang="de-AT" sz="1500" kern="1200" dirty="0" err="1"/>
            <a:t>that</a:t>
          </a:r>
          <a:r>
            <a:rPr lang="de-AT" sz="1500" kern="1200" dirty="0"/>
            <a:t> </a:t>
          </a:r>
          <a:r>
            <a:rPr lang="de-AT" sz="1500" kern="1200" dirty="0" err="1"/>
            <a:t>follows</a:t>
          </a:r>
          <a:r>
            <a:rPr lang="de-AT" sz="1500" kern="1200" dirty="0"/>
            <a:t> </a:t>
          </a:r>
          <a:r>
            <a:rPr lang="de-AT" sz="1500" kern="1200" dirty="0" err="1"/>
            <a:t>the</a:t>
          </a:r>
          <a:r>
            <a:rPr lang="de-AT" sz="1500" kern="1200" dirty="0"/>
            <a:t> </a:t>
          </a:r>
          <a:r>
            <a:rPr lang="de-AT" sz="1500" b="1" kern="1200" dirty="0" err="1"/>
            <a:t>principles</a:t>
          </a:r>
          <a:r>
            <a:rPr lang="de-AT" sz="1500" b="1" kern="1200" dirty="0"/>
            <a:t> and </a:t>
          </a:r>
          <a:r>
            <a:rPr lang="de-AT" sz="1500" b="1" kern="1200" dirty="0" err="1"/>
            <a:t>objectives</a:t>
          </a:r>
          <a:r>
            <a:rPr lang="de-AT" sz="1500" b="1" kern="1200" dirty="0"/>
            <a:t> </a:t>
          </a:r>
          <a:r>
            <a:rPr lang="de-AT" sz="1500" b="1" kern="1200" dirty="0" err="1"/>
            <a:t>of</a:t>
          </a:r>
          <a:r>
            <a:rPr lang="de-AT" sz="1500" b="1" kern="1200" dirty="0"/>
            <a:t> </a:t>
          </a:r>
          <a:r>
            <a:rPr lang="de-AT" sz="1500" b="1" kern="1200" dirty="0" err="1"/>
            <a:t>ADA's</a:t>
          </a:r>
          <a:r>
            <a:rPr lang="de-AT" sz="1500" b="1" kern="1200" dirty="0"/>
            <a:t> Business Partnership </a:t>
          </a:r>
          <a:r>
            <a:rPr lang="de-AT" sz="1500" b="1" kern="1200" dirty="0" err="1"/>
            <a:t>Program</a:t>
          </a:r>
          <a:r>
            <a:rPr lang="de-AT" sz="1500" b="1" kern="1200" dirty="0"/>
            <a:t>. </a:t>
          </a:r>
          <a:r>
            <a:rPr lang="de-AT" sz="1500" b="0" kern="1200" dirty="0"/>
            <a:t>First </a:t>
          </a:r>
          <a:r>
            <a:rPr lang="de-AT" sz="1500" b="0" kern="1200" dirty="0" err="1"/>
            <a:t>round</a:t>
          </a:r>
          <a:r>
            <a:rPr lang="de-AT" sz="1500" b="0" kern="1200" dirty="0"/>
            <a:t> </a:t>
          </a:r>
          <a:r>
            <a:rPr lang="de-AT" sz="1500" b="0" kern="1200" dirty="0" err="1"/>
            <a:t>concluded</a:t>
          </a:r>
          <a:r>
            <a:rPr lang="de-AT" sz="1500" b="0" kern="1200" dirty="0"/>
            <a:t> on </a:t>
          </a:r>
          <a:r>
            <a:rPr lang="de-AT" sz="1500" b="0" kern="1200" dirty="0" err="1"/>
            <a:t>the</a:t>
          </a:r>
          <a:r>
            <a:rPr lang="de-AT" sz="1500" b="0" kern="1200" dirty="0"/>
            <a:t> </a:t>
          </a:r>
          <a:r>
            <a:rPr lang="de-AT" sz="1500" b="1" kern="1200" dirty="0"/>
            <a:t>3rd </a:t>
          </a:r>
          <a:r>
            <a:rPr lang="de-AT" sz="1500" b="1" kern="1200" dirty="0" err="1"/>
            <a:t>of</a:t>
          </a:r>
          <a:r>
            <a:rPr lang="de-AT" sz="1500" b="1" kern="1200" dirty="0"/>
            <a:t> June. </a:t>
          </a:r>
          <a:r>
            <a:rPr lang="de-AT" sz="1500" b="0" kern="1200" dirty="0"/>
            <a:t>Will </a:t>
          </a:r>
          <a:r>
            <a:rPr lang="de-AT" sz="1500" b="0" kern="1200" dirty="0" err="1"/>
            <a:t>be</a:t>
          </a:r>
          <a:r>
            <a:rPr lang="de-AT" sz="1500" b="0" kern="1200" dirty="0"/>
            <a:t> </a:t>
          </a:r>
          <a:r>
            <a:rPr lang="de-AT" sz="1500" b="0" kern="1200" dirty="0" err="1"/>
            <a:t>held</a:t>
          </a:r>
          <a:r>
            <a:rPr lang="de-AT" sz="1500" b="0" kern="1200" dirty="0"/>
            <a:t> </a:t>
          </a:r>
          <a:r>
            <a:rPr lang="de-AT" sz="1500" b="0" kern="1200" dirty="0" err="1"/>
            <a:t>annually</a:t>
          </a:r>
          <a:r>
            <a:rPr lang="de-AT" sz="1500" b="0" kern="1200" dirty="0"/>
            <a:t>.</a:t>
          </a:r>
          <a:endParaRPr lang="de-AT" sz="1500" b="1" kern="1200" dirty="0"/>
        </a:p>
      </dsp:txBody>
      <dsp:txXfrm>
        <a:off x="0" y="329210"/>
        <a:ext cx="7092408" cy="1252125"/>
      </dsp:txXfrm>
    </dsp:sp>
    <dsp:sp modelId="{9A1B0942-F2FD-475F-8038-1CBCC8D49D60}">
      <dsp:nvSpPr>
        <dsp:cNvPr id="0" name=""/>
        <dsp:cNvSpPr/>
      </dsp:nvSpPr>
      <dsp:spPr>
        <a:xfrm>
          <a:off x="354620" y="107810"/>
          <a:ext cx="49646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3" tIns="0" rIns="1876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What is it about? </a:t>
          </a:r>
        </a:p>
      </dsp:txBody>
      <dsp:txXfrm>
        <a:off x="376236" y="129426"/>
        <a:ext cx="4921453" cy="399568"/>
      </dsp:txXfrm>
    </dsp:sp>
    <dsp:sp modelId="{6679AFAE-F51E-4730-866B-09ED091DF263}">
      <dsp:nvSpPr>
        <dsp:cNvPr id="0" name=""/>
        <dsp:cNvSpPr/>
      </dsp:nvSpPr>
      <dsp:spPr>
        <a:xfrm>
          <a:off x="0" y="1883735"/>
          <a:ext cx="7092408" cy="16537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450" tIns="312420" rIns="55045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500" b="1" kern="1200"/>
            <a:t>Any company headquartered in the European Economic Area (EEA) or Switzerland that </a:t>
          </a:r>
          <a:r>
            <a:rPr lang="de-AT" sz="1500" kern="1200"/>
            <a:t>wants to make a sustainable contribution to achieving the </a:t>
          </a:r>
          <a:r>
            <a:rPr lang="de-AT" sz="1500" b="1" kern="1200"/>
            <a:t>17 Sustainable Development Goals (SDGs) </a:t>
          </a:r>
          <a:r>
            <a:rPr lang="de-AT" sz="1500" kern="1200"/>
            <a:t>of the United Nations can apply for funding. </a:t>
          </a:r>
          <a:r>
            <a:rPr lang="de-AT" sz="1500" b="1" kern="1200"/>
            <a:t>Austrian companies or companies with a clear connection to Austria are particularly encouraged to apply.</a:t>
          </a:r>
        </a:p>
      </dsp:txBody>
      <dsp:txXfrm>
        <a:off x="0" y="1883735"/>
        <a:ext cx="7092408" cy="1653750"/>
      </dsp:txXfrm>
    </dsp:sp>
    <dsp:sp modelId="{79809120-7668-49B4-B84F-870C95277232}">
      <dsp:nvSpPr>
        <dsp:cNvPr id="0" name=""/>
        <dsp:cNvSpPr/>
      </dsp:nvSpPr>
      <dsp:spPr>
        <a:xfrm>
          <a:off x="354620" y="1662335"/>
          <a:ext cx="4964685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3" tIns="0" rIns="18765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500" kern="1200"/>
            <a:t>Who can apply?</a:t>
          </a:r>
        </a:p>
      </dsp:txBody>
      <dsp:txXfrm>
        <a:off x="376236" y="1683951"/>
        <a:ext cx="4921453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7D363-BDCD-4DF6-A252-96F552B9A2A0}">
      <dsp:nvSpPr>
        <dsp:cNvPr id="0" name=""/>
        <dsp:cNvSpPr/>
      </dsp:nvSpPr>
      <dsp:spPr>
        <a:xfrm>
          <a:off x="0" y="212271"/>
          <a:ext cx="7092408" cy="12694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450" tIns="270764" rIns="550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600" kern="1200"/>
            <a:t>ADA targets projects that make a </a:t>
          </a:r>
          <a:r>
            <a:rPr lang="de-AT" sz="1600" b="1" kern="1200"/>
            <a:t>significant </a:t>
          </a:r>
          <a:r>
            <a:rPr lang="de-AT" sz="1600" kern="1200"/>
            <a:t>contribution to economic development and improving living conditions in </a:t>
          </a:r>
          <a:r>
            <a:rPr lang="de-AT" sz="1600" kern="1200">
              <a:hlinkClick xmlns:r="http://schemas.openxmlformats.org/officeDocument/2006/relationships" r:id="rId1"/>
            </a:rPr>
            <a:t>ODA recipient countries. In </a:t>
          </a:r>
          <a:r>
            <a:rPr lang="de-AT" sz="1600" kern="1200"/>
            <a:t>doing so, it is guided by </a:t>
          </a:r>
          <a:r>
            <a:rPr lang="de-AT" sz="1600" b="1" kern="1200"/>
            <a:t>the principles of the Inclusive Market System Development (IMSD) approach</a:t>
          </a:r>
          <a:r>
            <a:rPr lang="de-AT" sz="1600" kern="1200"/>
            <a:t>.</a:t>
          </a:r>
        </a:p>
      </dsp:txBody>
      <dsp:txXfrm>
        <a:off x="0" y="212271"/>
        <a:ext cx="7092408" cy="1269450"/>
      </dsp:txXfrm>
    </dsp:sp>
    <dsp:sp modelId="{CE9C0CE6-E463-469F-A2B1-C9CDFF8BDE73}">
      <dsp:nvSpPr>
        <dsp:cNvPr id="0" name=""/>
        <dsp:cNvSpPr/>
      </dsp:nvSpPr>
      <dsp:spPr>
        <a:xfrm>
          <a:off x="354620" y="20391"/>
          <a:ext cx="4964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3" tIns="0" rIns="1876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/>
            <a:t>What are you looking for?</a:t>
          </a:r>
        </a:p>
      </dsp:txBody>
      <dsp:txXfrm>
        <a:off x="373354" y="39125"/>
        <a:ext cx="4927217" cy="346292"/>
      </dsp:txXfrm>
    </dsp:sp>
    <dsp:sp modelId="{A65D71E7-0F6F-4E7A-A473-83B58D391B99}">
      <dsp:nvSpPr>
        <dsp:cNvPr id="0" name=""/>
        <dsp:cNvSpPr/>
      </dsp:nvSpPr>
      <dsp:spPr>
        <a:xfrm>
          <a:off x="0" y="1743801"/>
          <a:ext cx="7092408" cy="104422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450" tIns="270764" rIns="550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600" kern="1200" dirty="0"/>
            <a:t>The </a:t>
          </a:r>
          <a:r>
            <a:rPr lang="de-AT" sz="1600" kern="1200" dirty="0" err="1"/>
            <a:t>call</a:t>
          </a:r>
          <a:r>
            <a:rPr lang="de-AT" sz="1600" kern="1200" dirty="0"/>
            <a:t> </a:t>
          </a:r>
          <a:r>
            <a:rPr lang="de-AT" sz="1600" kern="1200" dirty="0" err="1"/>
            <a:t>enables</a:t>
          </a:r>
          <a:r>
            <a:rPr lang="de-AT" sz="1600" kern="1200" dirty="0"/>
            <a:t> </a:t>
          </a:r>
          <a:r>
            <a:rPr lang="de-AT" sz="1600" kern="1200" dirty="0" err="1"/>
            <a:t>us</a:t>
          </a:r>
          <a:r>
            <a:rPr lang="de-AT" sz="1600" kern="1200" dirty="0"/>
            <a:t> </a:t>
          </a:r>
          <a:r>
            <a:rPr lang="de-AT" sz="1600" kern="1200" dirty="0" err="1"/>
            <a:t>to</a:t>
          </a:r>
          <a:r>
            <a:rPr lang="de-AT" sz="1600" kern="1200" dirty="0"/>
            <a:t> support </a:t>
          </a:r>
          <a:r>
            <a:rPr lang="de-AT" sz="1600" b="1" kern="1200" dirty="0"/>
            <a:t>larger </a:t>
          </a:r>
          <a:r>
            <a:rPr lang="de-AT" sz="1600" b="1" kern="1200" dirty="0" err="1"/>
            <a:t>projects</a:t>
          </a:r>
          <a:r>
            <a:rPr lang="de-AT" sz="1600" b="1" kern="1200" dirty="0"/>
            <a:t> </a:t>
          </a:r>
          <a:r>
            <a:rPr lang="de-AT" sz="1600" kern="1200" dirty="0" err="1"/>
            <a:t>with</a:t>
          </a:r>
          <a:r>
            <a:rPr lang="de-AT" sz="1600" kern="1200" dirty="0"/>
            <a:t> </a:t>
          </a:r>
          <a:r>
            <a:rPr lang="de-AT" sz="1600" kern="1200" dirty="0" err="1"/>
            <a:t>volumes</a:t>
          </a:r>
          <a:r>
            <a:rPr lang="de-AT" sz="1600" kern="1200" dirty="0"/>
            <a:t> </a:t>
          </a:r>
          <a:r>
            <a:rPr lang="de-AT" sz="1600" kern="1200" dirty="0" err="1"/>
            <a:t>of</a:t>
          </a:r>
          <a:r>
            <a:rPr lang="de-AT" sz="1600" kern="1200" dirty="0"/>
            <a:t> EUR 2 </a:t>
          </a:r>
          <a:r>
            <a:rPr lang="de-AT" sz="1600" kern="1200" dirty="0" err="1"/>
            <a:t>million</a:t>
          </a:r>
          <a:r>
            <a:rPr lang="de-AT" sz="1600" kern="1200" dirty="0"/>
            <a:t> and </a:t>
          </a:r>
          <a:r>
            <a:rPr lang="de-AT" sz="1600" kern="1200" dirty="0" err="1"/>
            <a:t>more</a:t>
          </a:r>
          <a:r>
            <a:rPr lang="de-AT" sz="1600" kern="1200" dirty="0"/>
            <a:t>. This </a:t>
          </a:r>
          <a:r>
            <a:rPr lang="de-AT" sz="1600" kern="1200" dirty="0" err="1"/>
            <a:t>is</a:t>
          </a:r>
          <a:r>
            <a:rPr lang="de-AT" sz="1600" kern="1200" dirty="0"/>
            <a:t> </a:t>
          </a:r>
          <a:r>
            <a:rPr lang="de-AT" sz="1600" kern="1200" dirty="0" err="1"/>
            <a:t>expected</a:t>
          </a:r>
          <a:r>
            <a:rPr lang="de-AT" sz="1600" kern="1200" dirty="0"/>
            <a:t> </a:t>
          </a:r>
          <a:r>
            <a:rPr lang="de-AT" sz="1600" kern="1200" dirty="0" err="1"/>
            <a:t>to</a:t>
          </a:r>
          <a:r>
            <a:rPr lang="de-AT" sz="1600" kern="1200" dirty="0"/>
            <a:t> </a:t>
          </a:r>
          <a:r>
            <a:rPr lang="de-AT" sz="1600" kern="1200" dirty="0" err="1"/>
            <a:t>have</a:t>
          </a:r>
          <a:r>
            <a:rPr lang="de-AT" sz="1600" kern="1200" dirty="0"/>
            <a:t> a </a:t>
          </a:r>
          <a:r>
            <a:rPr lang="de-AT" sz="1600" b="1" kern="1200" dirty="0" err="1"/>
            <a:t>greater</a:t>
          </a:r>
          <a:r>
            <a:rPr lang="de-AT" sz="1600" b="1" kern="1200" dirty="0"/>
            <a:t> </a:t>
          </a:r>
          <a:r>
            <a:rPr lang="de-AT" sz="1600" b="1" kern="1200" dirty="0" err="1"/>
            <a:t>developmental</a:t>
          </a:r>
          <a:r>
            <a:rPr lang="de-AT" sz="1600" b="1" kern="1200" dirty="0"/>
            <a:t> </a:t>
          </a:r>
          <a:r>
            <a:rPr lang="de-AT" sz="1600" b="1" kern="1200" dirty="0" err="1"/>
            <a:t>impact</a:t>
          </a:r>
          <a:r>
            <a:rPr lang="de-AT" sz="1600" b="1" kern="1200" dirty="0"/>
            <a:t> </a:t>
          </a:r>
          <a:r>
            <a:rPr lang="de-AT" sz="1600" kern="1200" dirty="0"/>
            <a:t>in </a:t>
          </a:r>
          <a:r>
            <a:rPr lang="de-AT" sz="1600" kern="1200" dirty="0" err="1"/>
            <a:t>the</a:t>
          </a:r>
          <a:r>
            <a:rPr lang="de-AT" sz="1600" kern="1200" dirty="0"/>
            <a:t> </a:t>
          </a:r>
          <a:r>
            <a:rPr lang="de-AT" sz="1600" kern="1200" dirty="0" err="1"/>
            <a:t>partner</a:t>
          </a:r>
          <a:r>
            <a:rPr lang="de-AT" sz="1600" kern="1200" dirty="0"/>
            <a:t> countries. </a:t>
          </a:r>
        </a:p>
      </dsp:txBody>
      <dsp:txXfrm>
        <a:off x="0" y="1743801"/>
        <a:ext cx="7092408" cy="1044225"/>
      </dsp:txXfrm>
    </dsp:sp>
    <dsp:sp modelId="{E176C3CA-9CE4-4158-A1A0-D11FF6D4DE06}">
      <dsp:nvSpPr>
        <dsp:cNvPr id="0" name=""/>
        <dsp:cNvSpPr/>
      </dsp:nvSpPr>
      <dsp:spPr>
        <a:xfrm>
          <a:off x="354620" y="1551921"/>
          <a:ext cx="4964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3" tIns="0" rIns="1876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/>
            <a:t>Why are we doing this?</a:t>
          </a:r>
        </a:p>
      </dsp:txBody>
      <dsp:txXfrm>
        <a:off x="373354" y="1570655"/>
        <a:ext cx="4927217" cy="346292"/>
      </dsp:txXfrm>
    </dsp:sp>
    <dsp:sp modelId="{5CD0355E-4F0F-4723-AA06-1D0DBC50F248}">
      <dsp:nvSpPr>
        <dsp:cNvPr id="0" name=""/>
        <dsp:cNvSpPr/>
      </dsp:nvSpPr>
      <dsp:spPr>
        <a:xfrm>
          <a:off x="0" y="3050106"/>
          <a:ext cx="7092408" cy="15151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450" tIns="270764" rIns="55045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1600" kern="1200" dirty="0"/>
            <a:t>The </a:t>
          </a:r>
          <a:r>
            <a:rPr lang="de-AT" sz="1600" kern="1200" dirty="0" err="1"/>
            <a:t>call</a:t>
          </a:r>
          <a:r>
            <a:rPr lang="de-AT" sz="1600" kern="1200" dirty="0"/>
            <a:t> </a:t>
          </a:r>
          <a:r>
            <a:rPr lang="de-AT" sz="1600" kern="1200" dirty="0" err="1"/>
            <a:t>is</a:t>
          </a:r>
          <a:r>
            <a:rPr lang="de-AT" sz="1600" kern="1200" dirty="0"/>
            <a:t> </a:t>
          </a:r>
          <a:r>
            <a:rPr lang="de-AT" sz="1600" kern="1200" dirty="0" err="1"/>
            <a:t>endowed</a:t>
          </a:r>
          <a:r>
            <a:rPr lang="de-AT" sz="1600" kern="1200" dirty="0"/>
            <a:t> </a:t>
          </a:r>
          <a:r>
            <a:rPr lang="de-AT" sz="1600" kern="1200" dirty="0" err="1"/>
            <a:t>with</a:t>
          </a:r>
          <a:r>
            <a:rPr lang="de-AT" sz="1600" kern="1200" dirty="0"/>
            <a:t> EUR </a:t>
          </a:r>
          <a:r>
            <a:rPr lang="de-AT" sz="1600" b="1" kern="1200" dirty="0"/>
            <a:t>5 </a:t>
          </a:r>
          <a:r>
            <a:rPr lang="de-AT" sz="1600" b="1" kern="1200" dirty="0" err="1"/>
            <a:t>million</a:t>
          </a:r>
          <a:r>
            <a:rPr lang="de-AT" sz="1600" b="1" kern="1200" dirty="0"/>
            <a:t>. </a:t>
          </a:r>
          <a:r>
            <a:rPr lang="de-AT" sz="1600" b="1" kern="1200" dirty="0" err="1"/>
            <a:t>Between</a:t>
          </a:r>
          <a:r>
            <a:rPr lang="de-AT" sz="1600" b="1" kern="1200" dirty="0"/>
            <a:t> a </a:t>
          </a:r>
          <a:r>
            <a:rPr lang="de-AT" sz="1600" b="1" kern="1200" dirty="0" err="1"/>
            <a:t>minimum</a:t>
          </a:r>
          <a:r>
            <a:rPr lang="de-AT" sz="1600" b="1" kern="1200" dirty="0"/>
            <a:t> </a:t>
          </a:r>
          <a:r>
            <a:rPr lang="de-AT" sz="1600" b="1" kern="1200" dirty="0" err="1"/>
            <a:t>of</a:t>
          </a:r>
          <a:r>
            <a:rPr lang="de-AT" sz="1600" b="1" kern="1200" dirty="0"/>
            <a:t> EUR 500,000 and a maximum </a:t>
          </a:r>
          <a:r>
            <a:rPr lang="de-AT" sz="1600" b="1" kern="1200" dirty="0" err="1"/>
            <a:t>of</a:t>
          </a:r>
          <a:r>
            <a:rPr lang="de-AT" sz="1600" b="1" kern="1200" dirty="0"/>
            <a:t> EUR 1 </a:t>
          </a:r>
          <a:r>
            <a:rPr lang="de-AT" sz="1600" b="1" kern="1200" dirty="0" err="1"/>
            <a:t>million</a:t>
          </a:r>
          <a:r>
            <a:rPr lang="de-AT" sz="1600" b="1" kern="1200" dirty="0"/>
            <a:t> </a:t>
          </a:r>
          <a:r>
            <a:rPr lang="de-AT" sz="1600" b="1" kern="1200" dirty="0" err="1"/>
            <a:t>or</a:t>
          </a:r>
          <a:r>
            <a:rPr lang="de-AT" sz="1600" b="1" kern="1200" dirty="0"/>
            <a:t> </a:t>
          </a:r>
          <a:r>
            <a:rPr lang="de-AT" sz="1600" b="1" kern="1200" dirty="0" err="1"/>
            <a:t>up</a:t>
          </a:r>
          <a:r>
            <a:rPr lang="de-AT" sz="1600" b="1" kern="1200" dirty="0"/>
            <a:t> </a:t>
          </a:r>
          <a:r>
            <a:rPr lang="de-AT" sz="1600" b="1" kern="1200" dirty="0" err="1"/>
            <a:t>to</a:t>
          </a:r>
          <a:r>
            <a:rPr lang="de-AT" sz="1600" b="1" kern="1200" dirty="0"/>
            <a:t> 50% </a:t>
          </a:r>
          <a:r>
            <a:rPr lang="de-AT" sz="1600" b="1" kern="1200" dirty="0" err="1"/>
            <a:t>of</a:t>
          </a:r>
          <a:r>
            <a:rPr lang="de-AT" sz="1600" b="1" kern="1200" dirty="0"/>
            <a:t> </a:t>
          </a:r>
          <a:r>
            <a:rPr lang="de-AT" sz="1600" b="1" kern="1200" dirty="0" err="1"/>
            <a:t>the</a:t>
          </a:r>
          <a:r>
            <a:rPr lang="de-AT" sz="1600" b="1" kern="1200" dirty="0"/>
            <a:t> total </a:t>
          </a:r>
          <a:r>
            <a:rPr lang="de-AT" sz="1600" b="1" kern="1200" dirty="0" err="1"/>
            <a:t>costs</a:t>
          </a:r>
          <a:r>
            <a:rPr lang="de-AT" sz="1600" b="1" kern="1200" dirty="0"/>
            <a:t> </a:t>
          </a:r>
          <a:r>
            <a:rPr lang="de-AT" sz="1600" b="1" kern="1200" dirty="0" err="1"/>
            <a:t>can</a:t>
          </a:r>
          <a:r>
            <a:rPr lang="de-AT" sz="1600" b="1" kern="1200" dirty="0"/>
            <a:t> </a:t>
          </a:r>
          <a:r>
            <a:rPr lang="de-AT" sz="1600" b="1" kern="1200" dirty="0" err="1"/>
            <a:t>be</a:t>
          </a:r>
          <a:r>
            <a:rPr lang="de-AT" sz="1600" b="1" kern="1200" dirty="0"/>
            <a:t> </a:t>
          </a:r>
          <a:r>
            <a:rPr lang="de-AT" sz="1600" b="1" kern="1200" dirty="0" err="1"/>
            <a:t>funded</a:t>
          </a:r>
          <a:r>
            <a:rPr lang="de-AT" sz="1600" b="1" kern="1200" dirty="0"/>
            <a:t> per </a:t>
          </a:r>
          <a:r>
            <a:rPr lang="de-AT" sz="1600" b="1" kern="1200" dirty="0" err="1"/>
            <a:t>project</a:t>
          </a:r>
          <a:r>
            <a:rPr lang="de-AT" sz="1600" b="1" kern="1200" dirty="0"/>
            <a:t>. </a:t>
          </a:r>
          <a:r>
            <a:rPr lang="de-AT" sz="1600" kern="1200" dirty="0"/>
            <a:t>The </a:t>
          </a:r>
          <a:r>
            <a:rPr lang="de-AT" sz="1600" kern="1200" dirty="0" err="1"/>
            <a:t>minimum</a:t>
          </a:r>
          <a:r>
            <a:rPr lang="de-AT" sz="1600" kern="1200" dirty="0"/>
            <a:t> </a:t>
          </a:r>
          <a:r>
            <a:rPr lang="de-AT" sz="1600" kern="1200" dirty="0" err="1"/>
            <a:t>project</a:t>
          </a:r>
          <a:r>
            <a:rPr lang="de-AT" sz="1600" kern="1200" dirty="0"/>
            <a:t> </a:t>
          </a:r>
          <a:r>
            <a:rPr lang="de-AT" sz="1600" kern="1200" dirty="0" err="1"/>
            <a:t>duration</a:t>
          </a:r>
          <a:r>
            <a:rPr lang="de-AT" sz="1600" kern="1200" dirty="0"/>
            <a:t> </a:t>
          </a:r>
          <a:r>
            <a:rPr lang="de-AT" sz="1600" kern="1200" dirty="0" err="1"/>
            <a:t>is</a:t>
          </a:r>
          <a:r>
            <a:rPr lang="de-AT" sz="1600" kern="1200" dirty="0"/>
            <a:t> </a:t>
          </a:r>
          <a:r>
            <a:rPr lang="de-AT" sz="1600" b="1" kern="1200" dirty="0" err="1"/>
            <a:t>three</a:t>
          </a:r>
          <a:r>
            <a:rPr lang="de-AT" sz="1600" b="1" kern="1200" dirty="0"/>
            <a:t> </a:t>
          </a:r>
          <a:r>
            <a:rPr lang="de-AT" sz="1600" b="1" kern="1200" dirty="0" err="1"/>
            <a:t>years</a:t>
          </a:r>
          <a:r>
            <a:rPr lang="de-AT" sz="1600" kern="1200" dirty="0"/>
            <a:t>. The maximum </a:t>
          </a:r>
          <a:r>
            <a:rPr lang="de-AT" sz="1600" kern="1200" dirty="0" err="1"/>
            <a:t>project</a:t>
          </a:r>
          <a:r>
            <a:rPr lang="de-AT" sz="1600" kern="1200" dirty="0"/>
            <a:t> </a:t>
          </a:r>
          <a:r>
            <a:rPr lang="de-AT" sz="1600" kern="1200" dirty="0" err="1"/>
            <a:t>duration</a:t>
          </a:r>
          <a:r>
            <a:rPr lang="de-AT" sz="1600" kern="1200" dirty="0"/>
            <a:t> </a:t>
          </a:r>
          <a:r>
            <a:rPr lang="de-AT" sz="1600" kern="1200" dirty="0" err="1"/>
            <a:t>is</a:t>
          </a:r>
          <a:r>
            <a:rPr lang="de-AT" sz="1600" kern="1200" dirty="0"/>
            <a:t> </a:t>
          </a:r>
          <a:r>
            <a:rPr lang="de-AT" sz="1600" b="1" kern="1200" dirty="0" err="1"/>
            <a:t>five</a:t>
          </a:r>
          <a:r>
            <a:rPr lang="de-AT" sz="1600" b="1" kern="1200" dirty="0"/>
            <a:t> </a:t>
          </a:r>
          <a:r>
            <a:rPr lang="de-AT" sz="1600" b="1" kern="1200" dirty="0" err="1"/>
            <a:t>years</a:t>
          </a:r>
          <a:r>
            <a:rPr lang="de-AT" sz="1600" kern="1200" dirty="0"/>
            <a:t>.</a:t>
          </a:r>
        </a:p>
      </dsp:txBody>
      <dsp:txXfrm>
        <a:off x="0" y="3050106"/>
        <a:ext cx="7092408" cy="1515150"/>
      </dsp:txXfrm>
    </dsp:sp>
    <dsp:sp modelId="{231699B4-C03E-4534-BF97-62A83A6A53FC}">
      <dsp:nvSpPr>
        <dsp:cNvPr id="0" name=""/>
        <dsp:cNvSpPr/>
      </dsp:nvSpPr>
      <dsp:spPr>
        <a:xfrm>
          <a:off x="354620" y="2858226"/>
          <a:ext cx="4964685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653" tIns="0" rIns="18765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/>
            <a:t>How much EUR is available?</a:t>
          </a:r>
        </a:p>
      </dsp:txBody>
      <dsp:txXfrm>
        <a:off x="373354" y="2876960"/>
        <a:ext cx="4927217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3400" y="0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0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3400" y="6442075"/>
            <a:ext cx="4292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23DC74-0326-4A70-A42C-B0406A557E74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14797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0" y="0"/>
            <a:ext cx="4292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22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4850" y="527050"/>
            <a:ext cx="3416300" cy="256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029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0800" y="3240088"/>
            <a:ext cx="7264400" cy="301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Textformatierung des Masters zu bearbeiten.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4029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5563"/>
            <a:ext cx="429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029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0" y="6405563"/>
            <a:ext cx="42926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CC00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</a:defRPr>
            </a:lvl1pPr>
          </a:lstStyle>
          <a:p>
            <a:pPr>
              <a:defRPr/>
            </a:pPr>
            <a:fld id="{84725BA9-4E56-4C61-97FB-9FEC785A30E1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94022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Mission &amp; Vision-Statement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D6B42-4D6C-4313-8894-F3F3DF8E8B38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705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D6B42-4D6C-4313-8894-F3F3DF8E8B38}" type="slidenum">
              <a:rPr lang="de-DE" altLang="de-DE" smtClean="0"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96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>
            <a:spLocks noChangeArrowheads="1"/>
          </p:cNvSpPr>
          <p:nvPr userDrawn="1"/>
        </p:nvSpPr>
        <p:spPr bwMode="auto">
          <a:xfrm>
            <a:off x="0" y="0"/>
            <a:ext cx="1152525" cy="1152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 type="stealth" w="lg" len="med"/>
              </a14:hiddenLine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6" name="Textfeld 8"/>
          <p:cNvSpPr txBox="1">
            <a:spLocks noChangeArrowheads="1"/>
          </p:cNvSpPr>
          <p:nvPr userDrawn="1"/>
        </p:nvSpPr>
        <p:spPr bwMode="auto">
          <a:xfrm>
            <a:off x="7235577" y="6268670"/>
            <a:ext cx="15128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1200" dirty="0"/>
              <a:t>www.entwicklung.at</a:t>
            </a:r>
            <a:endParaRPr lang="de-AT" sz="1200" dirty="0"/>
          </a:p>
        </p:txBody>
      </p:sp>
      <p:cxnSp>
        <p:nvCxnSpPr>
          <p:cNvPr id="15" name="Gerade Verbindung 12"/>
          <p:cNvCxnSpPr>
            <a:cxnSpLocks noChangeShapeType="1"/>
          </p:cNvCxnSpPr>
          <p:nvPr userDrawn="1"/>
        </p:nvCxnSpPr>
        <p:spPr bwMode="auto">
          <a:xfrm>
            <a:off x="3330000" y="1152000"/>
            <a:ext cx="0" cy="1800225"/>
          </a:xfrm>
          <a:prstGeom prst="line">
            <a:avLst/>
          </a:prstGeom>
          <a:noFill/>
          <a:ln w="19050" cap="rnd" algn="ctr">
            <a:solidFill>
              <a:schemeClr val="bg2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3"/>
          <p:cNvCxnSpPr>
            <a:cxnSpLocks noChangeShapeType="1"/>
          </p:cNvCxnSpPr>
          <p:nvPr userDrawn="1"/>
        </p:nvCxnSpPr>
        <p:spPr bwMode="auto">
          <a:xfrm>
            <a:off x="6588224" y="1152000"/>
            <a:ext cx="0" cy="1800225"/>
          </a:xfrm>
          <a:prstGeom prst="line">
            <a:avLst/>
          </a:prstGeom>
          <a:noFill/>
          <a:ln w="19050" cap="rnd" algn="ctr">
            <a:solidFill>
              <a:schemeClr val="bg2"/>
            </a:solidFill>
            <a:round/>
            <a:headEnd/>
            <a:tailEnd type="non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3075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76000" y="3706184"/>
            <a:ext cx="8071048" cy="769441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  <a:br>
              <a:rPr lang="de-DE" altLang="de-DE" noProof="0" dirty="0"/>
            </a:br>
            <a:endParaRPr lang="de-DE" altLang="de-DE" noProof="0" dirty="0"/>
          </a:p>
        </p:txBody>
      </p:sp>
      <p:sp>
        <p:nvSpPr>
          <p:cNvPr id="18" name="Rectangle 3076"/>
          <p:cNvSpPr>
            <a:spLocks noGrp="1" noChangeArrowheads="1"/>
          </p:cNvSpPr>
          <p:nvPr>
            <p:ph type="subTitle" idx="1"/>
          </p:nvPr>
        </p:nvSpPr>
        <p:spPr>
          <a:xfrm>
            <a:off x="576000" y="4531088"/>
            <a:ext cx="8028250" cy="256480"/>
          </a:xfrm>
        </p:spPr>
        <p:txBody>
          <a:bodyPr wrap="square">
            <a:spAutoFit/>
          </a:bodyPr>
          <a:lstStyle>
            <a:lvl1pPr>
              <a:lnSpc>
                <a:spcPts val="2000"/>
              </a:lnSpc>
              <a:defRPr sz="16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Master-Untertitelformat bearbeiten</a:t>
            </a:r>
            <a:endParaRPr lang="de-DE" altLang="de-DE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28" y="5985336"/>
            <a:ext cx="1094713" cy="468000"/>
          </a:xfrm>
          <a:prstGeom prst="rect">
            <a:avLst/>
          </a:prstGeom>
        </p:spPr>
      </p:pic>
      <p:pic>
        <p:nvPicPr>
          <p:cNvPr id="2" name="Grafik 1" descr="Ein Bild, das Kleidung, draußen, Person, Himmel enthält.&#10;&#10;Automatisch generierte Beschreibung">
            <a:extLst>
              <a:ext uri="{FF2B5EF4-FFF2-40B4-BE49-F238E27FC236}">
                <a16:creationId xmlns:a16="http://schemas.microsoft.com/office/drawing/2014/main" id="{A8A50A41-9BCD-C184-7BB4-38A2A37A7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27323" r="89" b="25061"/>
          <a:stretch/>
        </p:blipFill>
        <p:spPr>
          <a:xfrm>
            <a:off x="1152525" y="1152000"/>
            <a:ext cx="7919353" cy="25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8472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2000" y="2340000"/>
            <a:ext cx="3473450" cy="3645296"/>
          </a:xfrm>
        </p:spPr>
        <p:txBody>
          <a:bodyPr/>
          <a:lstStyle>
            <a:lvl1pPr>
              <a:defRPr sz="1600"/>
            </a:lvl1pPr>
            <a:lvl2pPr marL="285750" indent="-285750">
              <a:buClr>
                <a:srgbClr val="FF0000"/>
              </a:buClr>
              <a:buFont typeface="Arial" pitchFamily="34" charset="0"/>
              <a:buChar char="─"/>
              <a:defRPr sz="1600" b="0"/>
            </a:lvl2pPr>
            <a:lvl3pPr marL="533400" indent="-266700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>
          <a:xfrm>
            <a:off x="4788024" y="2340000"/>
            <a:ext cx="3473450" cy="3645296"/>
          </a:xfrm>
        </p:spPr>
        <p:txBody>
          <a:bodyPr/>
          <a:lstStyle>
            <a:lvl1pPr>
              <a:defRPr sz="1600"/>
            </a:lvl1pPr>
            <a:lvl2pPr marL="285750" indent="-285750">
              <a:buClr>
                <a:srgbClr val="FF0000"/>
              </a:buClr>
              <a:buFont typeface="Arial" pitchFamily="34" charset="0"/>
              <a:buChar char="─"/>
              <a:defRPr sz="1600" b="0"/>
            </a:lvl2pPr>
            <a:lvl3pPr marL="444500" indent="-261938"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92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32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69332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52000" y="2340000"/>
            <a:ext cx="7099300" cy="3456384"/>
          </a:xfr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 marL="285750" indent="-285750">
              <a:lnSpc>
                <a:spcPct val="150000"/>
              </a:lnSpc>
              <a:buClr>
                <a:srgbClr val="FF0000"/>
              </a:buClr>
              <a:buSzPct val="100000"/>
              <a:buFont typeface="Arial" panose="020B0604020202020204" pitchFamily="34" charset="0"/>
              <a:buChar char="─"/>
              <a:defRPr sz="1600"/>
            </a:lvl2pPr>
            <a:lvl3pPr marL="538163" indent="-274638">
              <a:lnSpc>
                <a:spcPct val="150000"/>
              </a:lnSpc>
              <a:buFont typeface="Arial" panose="020B0604020202020204" pitchFamily="34" charset="0"/>
              <a:buChar char="─"/>
              <a:defRPr sz="1600"/>
            </a:lvl3pPr>
            <a:lvl4pPr>
              <a:defRPr sz="1600" b="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09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8472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2000" y="2340000"/>
            <a:ext cx="3473450" cy="3609280"/>
          </a:xfrm>
        </p:spPr>
        <p:txBody>
          <a:bodyPr/>
          <a:lstStyle>
            <a:lvl1pPr>
              <a:defRPr sz="1600"/>
            </a:lvl1pPr>
            <a:lvl2pPr marL="285750" indent="-285750">
              <a:buFont typeface="Arial" panose="020B0604020202020204" pitchFamily="34" charset="0"/>
              <a:buChar char="─"/>
              <a:defRPr sz="1600"/>
            </a:lvl2pPr>
            <a:lvl3pPr marL="538163" indent="-274638">
              <a:buFont typeface="Arial" panose="020B0604020202020204" pitchFamily="34" charset="0"/>
              <a:buChar char="─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8024" y="2340000"/>
            <a:ext cx="3473450" cy="3609280"/>
          </a:xfrm>
        </p:spPr>
        <p:txBody>
          <a:bodyPr/>
          <a:lstStyle>
            <a:lvl1pPr>
              <a:defRPr sz="1600"/>
            </a:lvl1pPr>
            <a:lvl2pPr marL="285750" indent="-285750">
              <a:buFont typeface="Arial" panose="020B0604020202020204" pitchFamily="34" charset="0"/>
              <a:buChar char="─"/>
              <a:defRPr sz="1600"/>
            </a:lvl2pPr>
            <a:lvl3pPr marL="538163" indent="-274638">
              <a:buFont typeface="Arial" panose="020B0604020202020204" pitchFamily="34" charset="0"/>
              <a:buChar char="─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932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52000" y="2340000"/>
            <a:ext cx="7344440" cy="3537272"/>
          </a:xfrm>
        </p:spPr>
        <p:txBody>
          <a:bodyPr/>
          <a:lstStyle>
            <a:lvl1pPr>
              <a:defRPr sz="1600"/>
            </a:lvl1pPr>
            <a:lvl2pPr marL="285750" indent="-285750">
              <a:buClr>
                <a:srgbClr val="FF0000"/>
              </a:buClr>
              <a:buSzPct val="100000"/>
              <a:buFont typeface="Arial" panose="020B0604020202020204" pitchFamily="34" charset="0"/>
              <a:buChar char="─"/>
              <a:defRPr sz="1600"/>
            </a:lvl2pPr>
            <a:lvl3pPr marL="538163" indent="-274638">
              <a:buClr>
                <a:srgbClr val="FF0000"/>
              </a:buClr>
              <a:buFont typeface="Arial" panose="020B0604020202020204" pitchFamily="34" charset="0"/>
              <a:buChar char="─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344816" cy="38472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3734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344816" cy="38472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152000" y="2340000"/>
            <a:ext cx="2447925" cy="3311525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AT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3779912" y="2340000"/>
            <a:ext cx="4752528" cy="3311525"/>
          </a:xfrm>
        </p:spPr>
        <p:txBody>
          <a:bodyPr/>
          <a:lstStyle>
            <a:lvl1pPr>
              <a:defRPr sz="1600"/>
            </a:lvl1pPr>
            <a:lvl2pPr marL="285750" indent="-285750">
              <a:buClr>
                <a:srgbClr val="FF0000"/>
              </a:buClr>
              <a:buSzPct val="100000"/>
              <a:buFont typeface="Arial" panose="020B0604020202020204" pitchFamily="34" charset="0"/>
              <a:buChar char="─"/>
              <a:defRPr sz="1600"/>
            </a:lvl2pPr>
            <a:lvl3pPr marL="538163" indent="-274638">
              <a:buFont typeface="Arial" panose="020B0604020202020204" pitchFamily="34" charset="0"/>
              <a:buChar char="─"/>
              <a:defRPr sz="16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24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17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1331913"/>
            <a:ext cx="7099300" cy="358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25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69332"/>
          </a:xfr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1152000" y="2340000"/>
            <a:ext cx="7092408" cy="3645296"/>
          </a:xfrm>
        </p:spPr>
        <p:txBody>
          <a:bodyPr/>
          <a:lstStyle>
            <a:lvl1pPr>
              <a:defRPr sz="1600"/>
            </a:lvl1pPr>
            <a:lvl2pPr marL="266700" indent="-266700">
              <a:buClr>
                <a:srgbClr val="FF0000"/>
              </a:buClr>
              <a:buFont typeface="Arial" pitchFamily="34" charset="0"/>
              <a:buChar char="─"/>
              <a:defRPr sz="1600"/>
            </a:lvl2pPr>
            <a:lvl3pPr marL="533400" indent="-266700">
              <a:buFont typeface="Arial" panose="020B0604020202020204" pitchFamily="34" charset="0"/>
              <a:buChar char="─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1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525" y="1331913"/>
            <a:ext cx="7099300" cy="358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40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52000" y="1332000"/>
            <a:ext cx="70993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/>
              <a:t>Titel bearbeiten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2000" y="2340000"/>
            <a:ext cx="709930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28" name="Rechteck 1"/>
          <p:cNvSpPr>
            <a:spLocks noChangeArrowheads="1"/>
          </p:cNvSpPr>
          <p:nvPr/>
        </p:nvSpPr>
        <p:spPr bwMode="auto">
          <a:xfrm>
            <a:off x="0" y="0"/>
            <a:ext cx="1152525" cy="11525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round/>
                <a:headEnd/>
                <a:tailEnd type="stealth" w="lg" len="med"/>
              </a14:hiddenLine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dirty="0" err="1" smtClean="0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‹#›</a:t>
            </a:fld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28" y="5985336"/>
            <a:ext cx="1094713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hf hdr="0" ft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accent2"/>
        </a:buClr>
        <a:buFont typeface="Arial" charset="0"/>
        <a:defRPr sz="1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5750" indent="-28575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FF0000"/>
        </a:buClr>
        <a:buSzPct val="100000"/>
        <a:buFont typeface="Arial" pitchFamily="34" charset="0"/>
        <a:buChar char="―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538163" indent="-27463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rgbClr val="FF0000"/>
        </a:buClr>
        <a:buFont typeface="Symbol" pitchFamily="18" charset="2"/>
        <a:buChar char="-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571500" indent="800100" algn="l" rtl="0" eaLnBrk="1" fontAlgn="base" hangingPunct="1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Gottfried.traxler@ada.gv.at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ctrTitle"/>
          </p:nvPr>
        </p:nvSpPr>
        <p:spPr>
          <a:xfrm>
            <a:off x="1073150" y="3993268"/>
            <a:ext cx="8070850" cy="358560"/>
          </a:xfrm>
        </p:spPr>
        <p:txBody>
          <a:bodyPr/>
          <a:lstStyle/>
          <a:p>
            <a:r>
              <a:rPr lang="en-US" b="1" dirty="0"/>
              <a:t>Austrian Development Agency</a:t>
            </a:r>
            <a:endParaRPr lang="en-US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1073150" y="4985570"/>
            <a:ext cx="5205412" cy="752001"/>
          </a:xfrm>
        </p:spPr>
        <p:txBody>
          <a:bodyPr/>
          <a:lstStyle/>
          <a:p>
            <a:pPr marL="0" indent="0"/>
            <a:r>
              <a:rPr lang="de-DE" dirty="0"/>
              <a:t>DCED Annual Meeting Washington D.C. June 2024</a:t>
            </a:r>
          </a:p>
          <a:p>
            <a:pPr marL="0" indent="0"/>
            <a:r>
              <a:rPr lang="de-DE" dirty="0"/>
              <a:t>Gottfried Traxler </a:t>
            </a:r>
          </a:p>
          <a:p>
            <a:pPr marL="0" indent="0"/>
            <a:r>
              <a:rPr lang="de-DE" dirty="0"/>
              <a:t>Head </a:t>
            </a:r>
            <a:r>
              <a:rPr lang="de-DE" dirty="0" err="1"/>
              <a:t>for</a:t>
            </a:r>
            <a:r>
              <a:rPr lang="de-DE" dirty="0"/>
              <a:t> Private Sector and Development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A8CAAE8-6963-18A4-0AD5-09D8E5FD2E56}"/>
              </a:ext>
            </a:extLst>
          </p:cNvPr>
          <p:cNvSpPr/>
          <p:nvPr/>
        </p:nvSpPr>
        <p:spPr bwMode="auto">
          <a:xfrm>
            <a:off x="4572000" y="1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 descr="Ein Bild, das Kleidung, Person, Mann, Wand enthält.&#10;&#10;Automatisch generierte Beschreibung">
            <a:extLst>
              <a:ext uri="{FF2B5EF4-FFF2-40B4-BE49-F238E27FC236}">
                <a16:creationId xmlns:a16="http://schemas.microsoft.com/office/drawing/2014/main" id="{915C38CE-D821-E0FD-AD2B-106C532F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" y="2003126"/>
            <a:ext cx="4271940" cy="28517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E62D891-F3D9-3F6A-87D9-2731AF58FF33}"/>
              </a:ext>
            </a:extLst>
          </p:cNvPr>
          <p:cNvSpPr/>
          <p:nvPr/>
        </p:nvSpPr>
        <p:spPr bwMode="auto">
          <a:xfrm>
            <a:off x="0" y="0"/>
            <a:ext cx="1154097" cy="1145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61B8D2-EFC7-21F8-7E37-439C75A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95" y="2641584"/>
            <a:ext cx="3359648" cy="7366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Reforming the Business Partnership Program</a:t>
            </a: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5A29C5F-083A-1DCA-2E62-45C12F805002}"/>
              </a:ext>
            </a:extLst>
          </p:cNvPr>
          <p:cNvSpPr txBox="1">
            <a:spLocks/>
          </p:cNvSpPr>
          <p:nvPr/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10</a:t>
            </a:fld>
            <a:endParaRPr lang="de-AT" sz="1200" b="1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482D98-28E8-670D-CC43-B6F161D7A3FC}"/>
              </a:ext>
            </a:extLst>
          </p:cNvPr>
          <p:cNvSpPr txBox="1"/>
          <p:nvPr/>
        </p:nvSpPr>
        <p:spPr>
          <a:xfrm>
            <a:off x="5230795" y="3485280"/>
            <a:ext cx="335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Guiding Principles</a:t>
            </a:r>
          </a:p>
          <a:p>
            <a:pPr marL="514350" indent="-514350">
              <a:buAutoNum type="arabicPeriod"/>
            </a:pPr>
            <a:r>
              <a:rPr lang="en-GB" sz="1800" dirty="0">
                <a:latin typeface="+mn-lt"/>
              </a:rPr>
              <a:t>Call for Proposals </a:t>
            </a:r>
          </a:p>
          <a:p>
            <a:pPr marL="514350" indent="-514350">
              <a:buAutoNum type="arabicPeriod"/>
            </a:pPr>
            <a:r>
              <a:rPr lang="en-GB" sz="1800" dirty="0">
                <a:latin typeface="+mn-lt"/>
              </a:rPr>
              <a:t>Optimizing funding procedures</a:t>
            </a:r>
          </a:p>
        </p:txBody>
      </p:sp>
    </p:spTree>
    <p:extLst>
      <p:ext uri="{BB962C8B-B14F-4D97-AF65-F5344CB8AC3E}">
        <p14:creationId xmlns:p14="http://schemas.microsoft.com/office/powerpoint/2010/main" val="129386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5C30-6BB1-FEAE-961C-27E96ECA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340768"/>
            <a:ext cx="7099300" cy="4032448"/>
          </a:xfrm>
        </p:spPr>
        <p:txBody>
          <a:bodyPr/>
          <a:lstStyle/>
          <a:p>
            <a:pPr marL="257175" lvl="0" indent="-257175" fontAlgn="base">
              <a:buFont typeface="+mj-lt"/>
              <a:buAutoNum type="arabicPeriod"/>
            </a:pPr>
            <a:r>
              <a:rPr lang="en-US" sz="20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Mobilize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Austrian / European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companies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for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engagement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in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the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Global South</a:t>
            </a:r>
            <a:endParaRPr lang="en-GB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buNone/>
            </a:pPr>
            <a:endParaRPr lang="de-AT" sz="2000" b="1" dirty="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lvl="0" indent="0" fontAlgn="base">
              <a:buNone/>
            </a:pPr>
            <a:r>
              <a:rPr lang="de-AT" sz="2000" b="1" dirty="0" err="1">
                <a:latin typeface="Calibri"/>
                <a:ea typeface="Times New Roman" panose="02020603050405020304" pitchFamily="18" charset="0"/>
                <a:cs typeface="Times New Roman"/>
              </a:rPr>
              <a:t>E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ncourage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companies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that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are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active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or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would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like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active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in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Global South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define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their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role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in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local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market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system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of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latin typeface="Calibri"/>
                <a:ea typeface="Times New Roman" panose="02020603050405020304" pitchFamily="18" charset="0"/>
                <a:cs typeface="Times New Roman"/>
              </a:rPr>
              <a:t>target</a:t>
            </a:r>
            <a:r>
              <a:rPr lang="de-AT" sz="20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latin typeface="Calibri"/>
                <a:ea typeface="Times New Roman" panose="02020603050405020304" pitchFamily="18" charset="0"/>
                <a:cs typeface="Times New Roman"/>
              </a:rPr>
              <a:t>country</a:t>
            </a:r>
            <a:r>
              <a:rPr lang="de-AT" sz="20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and 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make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their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contribution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to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sustainable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and inclusive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development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within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the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framework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of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business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partnership</a:t>
            </a:r>
            <a:r>
              <a:rPr lang="de-AT" sz="20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.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endParaRPr lang="en-GB" dirty="0"/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A37740D7-2E4F-F3BB-609E-37627326A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672"/>
            <a:ext cx="7438328" cy="369332"/>
          </a:xfrm>
        </p:spPr>
        <p:txBody>
          <a:bodyPr/>
          <a:lstStyle/>
          <a:p>
            <a:r>
              <a:rPr lang="de-AT" b="1" dirty="0"/>
              <a:t>Guiding </a:t>
            </a:r>
            <a:r>
              <a:rPr lang="de-AT" b="1" dirty="0" err="1"/>
              <a:t>Principles</a:t>
            </a:r>
            <a:r>
              <a:rPr lang="de-AT" b="1" dirty="0"/>
              <a:t> </a:t>
            </a:r>
            <a:r>
              <a:rPr lang="de-AT" b="1" dirty="0" err="1">
                <a:cs typeface="Arial"/>
              </a:rPr>
              <a:t>for</a:t>
            </a:r>
            <a:r>
              <a:rPr lang="de-AT" b="1" dirty="0">
                <a:cs typeface="Arial"/>
              </a:rPr>
              <a:t> Business </a:t>
            </a:r>
            <a:r>
              <a:rPr lang="de-DE" b="1" dirty="0">
                <a:cs typeface="Arial"/>
              </a:rPr>
              <a:t>Partnerships</a:t>
            </a:r>
            <a:endParaRPr lang="de-AT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7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7179-A6AF-5E9C-3C12-9DB75A17E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196752"/>
            <a:ext cx="7099300" cy="4772346"/>
          </a:xfrm>
        </p:spPr>
        <p:txBody>
          <a:bodyPr/>
          <a:lstStyle/>
          <a:p>
            <a:pPr marL="0" indent="0"/>
            <a:r>
              <a:rPr lang="de-AT" sz="2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2.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Calibri"/>
              </a:rPr>
              <a:t>Invest</a:t>
            </a:r>
            <a:r>
              <a:rPr lang="de-AT" sz="2000" b="1" dirty="0">
                <a:latin typeface="Calibri"/>
                <a:ea typeface="Times New Roman" panose="02020603050405020304" pitchFamily="18" charset="0"/>
                <a:cs typeface="Calibri"/>
              </a:rPr>
              <a:t> in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Calibri"/>
              </a:rPr>
              <a:t>opportunities</a:t>
            </a:r>
            <a:r>
              <a:rPr lang="de-AT" sz="2000" b="1" dirty="0"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Calibri"/>
              </a:rPr>
              <a:t>comply</a:t>
            </a:r>
            <a:r>
              <a:rPr lang="de-AT" sz="2000" b="1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Calibri"/>
              </a:rPr>
              <a:t>with</a:t>
            </a:r>
            <a:r>
              <a:rPr lang="de-AT" sz="2000" b="1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Calibri"/>
              </a:rPr>
              <a:t>standards</a:t>
            </a:r>
            <a:r>
              <a:rPr lang="de-AT" sz="2000" b="1" dirty="0">
                <a:latin typeface="Calibri"/>
                <a:ea typeface="Times New Roman" panose="02020603050405020304" pitchFamily="18" charset="0"/>
                <a:cs typeface="Calibri"/>
              </a:rPr>
              <a:t>,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Calibri"/>
              </a:rPr>
              <a:t>actively</a:t>
            </a:r>
            <a:r>
              <a:rPr lang="de-AT" sz="2000" b="1" dirty="0">
                <a:latin typeface="Calibri"/>
                <a:ea typeface="Times New Roman" panose="02020603050405020304" pitchFamily="18" charset="0"/>
                <a:cs typeface="Calibri"/>
              </a:rPr>
              <a:t> manage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Calibri"/>
              </a:rPr>
              <a:t>quality</a:t>
            </a:r>
            <a:endParaRPr lang="de-AT" sz="2000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257175" indent="-257175">
              <a:buFont typeface="Symbol" panose="05050102010706020507" pitchFamily="18" charset="2"/>
              <a:buChar char=""/>
            </a:pPr>
            <a:endParaRPr lang="en-GB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>
                <a:latin typeface="Calibri"/>
                <a:cs typeface="Times New Roman"/>
              </a:rPr>
              <a:t>In </a:t>
            </a:r>
            <a:r>
              <a:rPr lang="de-DE" sz="2000" dirty="0" err="1">
                <a:latin typeface="Calibri"/>
                <a:cs typeface="Times New Roman"/>
              </a:rPr>
              <a:t>order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dirty="0" err="1">
                <a:latin typeface="Calibri"/>
                <a:cs typeface="Times New Roman"/>
              </a:rPr>
              <a:t>to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dirty="0" err="1">
                <a:latin typeface="Calibri"/>
                <a:cs typeface="Times New Roman"/>
              </a:rPr>
              <a:t>exploit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b="1" dirty="0" err="1">
                <a:latin typeface="Calibri"/>
                <a:cs typeface="Times New Roman"/>
              </a:rPr>
              <a:t>opportunities</a:t>
            </a:r>
            <a:r>
              <a:rPr lang="de-DE" sz="2000" dirty="0">
                <a:latin typeface="Calibri"/>
                <a:cs typeface="Times New Roman"/>
              </a:rPr>
              <a:t>, </a:t>
            </a:r>
            <a:r>
              <a:rPr lang="de-DE" sz="2000" dirty="0" err="1">
                <a:latin typeface="Calibri"/>
                <a:cs typeface="Times New Roman"/>
              </a:rPr>
              <a:t>we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dirty="0" err="1">
                <a:latin typeface="Calibri"/>
                <a:cs typeface="Times New Roman"/>
              </a:rPr>
              <a:t>accept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dirty="0" err="1">
                <a:latin typeface="Calibri"/>
                <a:cs typeface="Times New Roman"/>
              </a:rPr>
              <a:t>certain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dirty="0" err="1">
                <a:latin typeface="Calibri"/>
                <a:cs typeface="Times New Roman"/>
              </a:rPr>
              <a:t>uncertainties</a:t>
            </a:r>
            <a:r>
              <a:rPr lang="de-DE" sz="2000" dirty="0">
                <a:latin typeface="Calibri"/>
                <a:cs typeface="Times New Roman"/>
              </a:rPr>
              <a:t> </a:t>
            </a:r>
            <a:r>
              <a:rPr lang="de-DE" sz="2000" dirty="0">
                <a:latin typeface="Calibri"/>
                <a:cs typeface="Calibri"/>
              </a:rPr>
              <a:t>and </a:t>
            </a:r>
            <a:r>
              <a:rPr lang="de-DE" sz="2000" dirty="0" err="1">
                <a:latin typeface="Calibri"/>
                <a:cs typeface="Calibri"/>
              </a:rPr>
              <a:t>risks</a:t>
            </a:r>
            <a:r>
              <a:rPr lang="de-DE" sz="2000" dirty="0">
                <a:latin typeface="Calibri"/>
                <a:cs typeface="Calibri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We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make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our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>
                <a:effectLst/>
                <a:latin typeface="Calibri"/>
                <a:ea typeface="Calibri"/>
                <a:cs typeface="Times New Roman"/>
              </a:rPr>
              <a:t>quality</a:t>
            </a:r>
            <a:r>
              <a:rPr lang="de-DE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>
                <a:effectLst/>
                <a:latin typeface="Calibri"/>
                <a:ea typeface="Calibri"/>
                <a:cs typeface="Times New Roman"/>
              </a:rPr>
              <a:t>standards</a:t>
            </a:r>
            <a:r>
              <a:rPr lang="de-DE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clear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and promote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projects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meet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them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We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prevent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problems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through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an </a:t>
            </a:r>
            <a:r>
              <a:rPr lang="de-DE" sz="2000" b="1" dirty="0" err="1">
                <a:effectLst/>
                <a:latin typeface="Calibri"/>
                <a:ea typeface="Calibri"/>
                <a:cs typeface="Times New Roman"/>
              </a:rPr>
              <a:t>active</a:t>
            </a:r>
            <a:r>
              <a:rPr lang="de-DE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>
                <a:effectLst/>
                <a:latin typeface="Calibri"/>
                <a:ea typeface="Calibri"/>
                <a:cs typeface="Times New Roman"/>
              </a:rPr>
              <a:t>management</a:t>
            </a:r>
            <a:r>
              <a:rPr lang="de-DE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>
                <a:effectLst/>
                <a:latin typeface="Calibri"/>
                <a:ea typeface="Calibri"/>
                <a:cs typeface="Times New Roman"/>
              </a:rPr>
              <a:t>approach</a:t>
            </a:r>
            <a:r>
              <a:rPr lang="de-DE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in</a:t>
            </a:r>
            <a:r>
              <a:rPr lang="de-DE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order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to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>
                <a:latin typeface="Calibri"/>
                <a:ea typeface="Calibri"/>
                <a:cs typeface="Times New Roman"/>
              </a:rPr>
              <a:t>maximize</a:t>
            </a:r>
            <a:r>
              <a:rPr lang="de-DE" sz="2000" b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2000" b="1" dirty="0" err="1">
                <a:latin typeface="Calibri"/>
                <a:ea typeface="Calibri"/>
                <a:cs typeface="Times New Roman"/>
              </a:rPr>
              <a:t>effectiveness</a:t>
            </a:r>
            <a:r>
              <a:rPr lang="de-DE" sz="2000" b="1" dirty="0"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>
                <a:latin typeface="Calibri"/>
                <a:ea typeface="Calibri"/>
                <a:cs typeface="Times New Roman"/>
              </a:rPr>
              <a:t>and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minimize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the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likelihood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of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 negative </a:t>
            </a:r>
            <a:r>
              <a:rPr lang="de-DE" sz="2000" dirty="0" err="1">
                <a:effectLst/>
                <a:latin typeface="Calibri"/>
                <a:ea typeface="Calibri"/>
                <a:cs typeface="Times New Roman"/>
              </a:rPr>
              <a:t>effects</a:t>
            </a:r>
            <a:r>
              <a:rPr lang="de-DE" sz="2000" dirty="0">
                <a:effectLst/>
                <a:latin typeface="Calibri"/>
                <a:ea typeface="Calibri"/>
                <a:cs typeface="Times New Roman"/>
              </a:rPr>
              <a:t>.</a:t>
            </a:r>
            <a:endParaRPr lang="en-GB" sz="2000" dirty="0">
              <a:effectLst/>
              <a:latin typeface="Calibri"/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2" name="Titel 6">
            <a:extLst>
              <a:ext uri="{FF2B5EF4-FFF2-40B4-BE49-F238E27FC236}">
                <a16:creationId xmlns:a16="http://schemas.microsoft.com/office/drawing/2014/main" id="{384B644E-4FE0-0923-9050-ED8F6DEC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76672"/>
            <a:ext cx="7438328" cy="351956"/>
          </a:xfrm>
        </p:spPr>
        <p:txBody>
          <a:bodyPr/>
          <a:lstStyle/>
          <a:p>
            <a:r>
              <a:rPr lang="de-AT" b="1" dirty="0"/>
              <a:t>Guiding </a:t>
            </a:r>
            <a:r>
              <a:rPr lang="de-AT" b="1" dirty="0" err="1"/>
              <a:t>Principles</a:t>
            </a:r>
            <a:r>
              <a:rPr lang="de-AT" b="1" dirty="0"/>
              <a:t> </a:t>
            </a:r>
            <a:r>
              <a:rPr lang="de-AT" b="1" dirty="0" err="1">
                <a:cs typeface="Arial"/>
              </a:rPr>
              <a:t>of</a:t>
            </a:r>
            <a:r>
              <a:rPr lang="de-AT" b="1" dirty="0">
                <a:cs typeface="Arial"/>
              </a:rPr>
              <a:t> </a:t>
            </a:r>
            <a:r>
              <a:rPr lang="de-AT" b="1" dirty="0" err="1">
                <a:cs typeface="Arial"/>
              </a:rPr>
              <a:t>the</a:t>
            </a:r>
            <a:r>
              <a:rPr lang="de-AT" b="1" dirty="0">
                <a:cs typeface="Arial"/>
              </a:rPr>
              <a:t> Business </a:t>
            </a:r>
            <a:r>
              <a:rPr lang="de-DE" b="1" dirty="0">
                <a:cs typeface="Arial"/>
              </a:rPr>
              <a:t>Partnerships</a:t>
            </a:r>
            <a:endParaRPr lang="de-AT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5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2AE0-A699-F11E-6FAD-01D16A21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331913"/>
            <a:ext cx="7099300" cy="743280"/>
          </a:xfrm>
        </p:spPr>
        <p:txBody>
          <a:bodyPr/>
          <a:lstStyle/>
          <a:p>
            <a:br>
              <a:rPr lang="de-DE">
                <a:cs typeface="Arial"/>
              </a:rPr>
            </a:br>
            <a:endParaRPr lang="de-DE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673C-E30E-681C-0DBA-A729824A3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923" y="1196752"/>
            <a:ext cx="7099300" cy="4680520"/>
          </a:xfrm>
        </p:spPr>
        <p:txBody>
          <a:bodyPr/>
          <a:lstStyle/>
          <a:p>
            <a:pPr marL="0" indent="0"/>
            <a:r>
              <a:rPr lang="de-AT" sz="2000" b="1" dirty="0">
                <a:solidFill>
                  <a:srgbClr val="FF0000"/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 </a:t>
            </a:r>
            <a:r>
              <a:rPr lang="de-AT" sz="2000" b="1" dirty="0" err="1">
                <a:latin typeface="Calibri"/>
                <a:ea typeface="Times New Roman" panose="02020603050405020304" pitchFamily="18" charset="0"/>
                <a:cs typeface="Times New Roman"/>
              </a:rPr>
              <a:t>C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ommunicate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efficiently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clearly</a:t>
            </a:r>
            <a:r>
              <a:rPr lang="de-AT" sz="20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and </a:t>
            </a:r>
            <a:r>
              <a:rPr lang="de-AT" sz="2000" b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bindingly</a:t>
            </a:r>
            <a:endParaRPr lang="en-GB" sz="2000" dirty="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indent="0" fontAlgn="base">
              <a:buNone/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000" dirty="0" err="1">
                <a:latin typeface="Calibri"/>
                <a:ea typeface="Calibri"/>
                <a:cs typeface="Times New Roman"/>
              </a:rPr>
              <a:t>W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e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strive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make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Calibri"/>
                <a:cs typeface="Times New Roman"/>
              </a:rPr>
              <a:t>communication</a:t>
            </a:r>
            <a:r>
              <a:rPr lang="de-AT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Calibri"/>
                <a:cs typeface="Times New Roman"/>
              </a:rPr>
              <a:t>efficient</a:t>
            </a:r>
            <a:r>
              <a:rPr lang="de-AT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and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keep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>
                <a:effectLst/>
                <a:latin typeface="Calibri"/>
                <a:ea typeface="Calibri"/>
                <a:cs typeface="Times New Roman"/>
              </a:rPr>
              <a:t>administrative </a:t>
            </a:r>
            <a:r>
              <a:rPr lang="de-AT" sz="2000" b="1" dirty="0" err="1">
                <a:effectLst/>
                <a:latin typeface="Calibri"/>
                <a:ea typeface="Calibri"/>
                <a:cs typeface="Times New Roman"/>
              </a:rPr>
              <a:t>costs</a:t>
            </a:r>
            <a:r>
              <a:rPr lang="de-AT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Calibri"/>
                <a:cs typeface="Times New Roman"/>
              </a:rPr>
              <a:t>low</a:t>
            </a:r>
            <a:r>
              <a:rPr lang="de-AT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through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 err="1">
                <a:effectLst/>
                <a:latin typeface="Calibri"/>
                <a:ea typeface="Calibri"/>
                <a:cs typeface="Times New Roman"/>
              </a:rPr>
              <a:t>standardization</a:t>
            </a:r>
            <a:r>
              <a:rPr lang="de-AT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b="1" dirty="0">
                <a:latin typeface="Calibri"/>
                <a:ea typeface="Calibri"/>
                <a:cs typeface="Times New Roman"/>
              </a:rPr>
              <a:t>- 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well-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prepared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information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material,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process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descriptions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standard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formats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and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templates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, etc. </a:t>
            </a:r>
          </a:p>
          <a:p>
            <a:endParaRPr lang="de-AT" sz="2000" dirty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Feedback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applicants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and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funding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recipients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is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formulated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in a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way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that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is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easy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for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them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understand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relates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to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comprehensible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criteria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and </a:t>
            </a:r>
            <a:r>
              <a:rPr lang="de-AT" sz="2000" dirty="0" err="1">
                <a:effectLst/>
                <a:latin typeface="Calibri"/>
                <a:ea typeface="Calibri"/>
                <a:cs typeface="Times New Roman"/>
              </a:rPr>
              <a:t>remains</a:t>
            </a:r>
            <a:r>
              <a:rPr lang="de-AT" sz="2000" dirty="0">
                <a:effectLst/>
                <a:latin typeface="Calibri"/>
                <a:ea typeface="Calibri"/>
                <a:cs typeface="Times New Roman"/>
              </a:rPr>
              <a:t> valid</a:t>
            </a:r>
            <a:r>
              <a:rPr lang="de-AT" sz="2000" dirty="0">
                <a:latin typeface="Calibri"/>
                <a:ea typeface="Calibri"/>
                <a:cs typeface="Times New Roman"/>
              </a:rPr>
              <a:t>.</a:t>
            </a:r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5858B46C-628B-985A-64CA-197C0193EE22}"/>
              </a:ext>
            </a:extLst>
          </p:cNvPr>
          <p:cNvSpPr txBox="1">
            <a:spLocks/>
          </p:cNvSpPr>
          <p:nvPr/>
        </p:nvSpPr>
        <p:spPr bwMode="auto">
          <a:xfrm>
            <a:off x="1259632" y="476672"/>
            <a:ext cx="7438328" cy="3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de-AT" b="1" kern="0"/>
              <a:t>Guiding Principles </a:t>
            </a:r>
            <a:r>
              <a:rPr lang="de-AT" b="1" kern="0">
                <a:cs typeface="Arial"/>
              </a:rPr>
              <a:t>of the Business </a:t>
            </a:r>
            <a:r>
              <a:rPr lang="de-DE" b="1" kern="0">
                <a:cs typeface="Arial"/>
              </a:rPr>
              <a:t>Partnerships</a:t>
            </a:r>
            <a:endParaRPr lang="de-AT" b="1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3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A8CAAE8-6963-18A4-0AD5-09D8E5FD2E56}"/>
              </a:ext>
            </a:extLst>
          </p:cNvPr>
          <p:cNvSpPr/>
          <p:nvPr/>
        </p:nvSpPr>
        <p:spPr bwMode="auto">
          <a:xfrm>
            <a:off x="4572000" y="1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 descr="Ein Bild, das Kleidung, Person, Mann, Wand enthält.&#10;&#10;Automatisch generierte Beschreibung">
            <a:extLst>
              <a:ext uri="{FF2B5EF4-FFF2-40B4-BE49-F238E27FC236}">
                <a16:creationId xmlns:a16="http://schemas.microsoft.com/office/drawing/2014/main" id="{915C38CE-D821-E0FD-AD2B-106C532F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" y="2003126"/>
            <a:ext cx="4271940" cy="28517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E62D891-F3D9-3F6A-87D9-2731AF58FF33}"/>
              </a:ext>
            </a:extLst>
          </p:cNvPr>
          <p:cNvSpPr/>
          <p:nvPr/>
        </p:nvSpPr>
        <p:spPr bwMode="auto">
          <a:xfrm>
            <a:off x="0" y="0"/>
            <a:ext cx="1154097" cy="1145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61B8D2-EFC7-21F8-7E37-439C75A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95" y="2641584"/>
            <a:ext cx="3359648" cy="7366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Reforming the Business Partnership Program</a:t>
            </a: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5A29C5F-083A-1DCA-2E62-45C12F805002}"/>
              </a:ext>
            </a:extLst>
          </p:cNvPr>
          <p:cNvSpPr txBox="1">
            <a:spLocks/>
          </p:cNvSpPr>
          <p:nvPr/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14</a:t>
            </a:fld>
            <a:endParaRPr lang="de-AT" sz="1200" b="1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482D98-28E8-670D-CC43-B6F161D7A3FC}"/>
              </a:ext>
            </a:extLst>
          </p:cNvPr>
          <p:cNvSpPr txBox="1"/>
          <p:nvPr/>
        </p:nvSpPr>
        <p:spPr>
          <a:xfrm>
            <a:off x="5230795" y="3513782"/>
            <a:ext cx="335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1800" dirty="0">
                <a:latin typeface="+mn-lt"/>
              </a:rPr>
              <a:t>Guiding Principles</a:t>
            </a:r>
          </a:p>
          <a:p>
            <a:pPr marL="514350" indent="-514350">
              <a:buAutoNum type="arabicPeriod"/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Call for Proposals </a:t>
            </a:r>
          </a:p>
          <a:p>
            <a:pPr marL="514350" indent="-514350">
              <a:buAutoNum type="arabicPeriod"/>
            </a:pPr>
            <a:r>
              <a:rPr lang="en-GB" sz="1800" dirty="0">
                <a:latin typeface="+mn-lt"/>
              </a:rPr>
              <a:t>Optimizing funding procedures</a:t>
            </a:r>
          </a:p>
        </p:txBody>
      </p:sp>
    </p:spTree>
    <p:extLst>
      <p:ext uri="{BB962C8B-B14F-4D97-AF65-F5344CB8AC3E}">
        <p14:creationId xmlns:p14="http://schemas.microsoft.com/office/powerpoint/2010/main" val="756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0B4C2-172D-4829-9CBB-65AD51F9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Business Partnership Challenge 2024 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E89C66AC-36C2-C77A-A4FE-92D50D9B405C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820799933"/>
              </p:ext>
            </p:extLst>
          </p:nvPr>
        </p:nvGraphicFramePr>
        <p:xfrm>
          <a:off x="1152000" y="1880704"/>
          <a:ext cx="7092408" cy="364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C37A42-B1E8-30A2-F5D9-CA8FBCF9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86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2136493-6026-0F6B-F4F3-6F8F5EB97083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1025796" y="1136176"/>
          <a:ext cx="7092408" cy="458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2A1078-5BAC-5E23-F468-59304D30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67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F0CB9-1436-C473-0808-53063047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Applications</a:t>
            </a:r>
            <a:r>
              <a:rPr lang="de-AT" dirty="0"/>
              <a:t>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810711-CD50-0B4E-C13E-23FD9642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2035774"/>
            <a:ext cx="7099300" cy="3456384"/>
          </a:xfrm>
        </p:spPr>
        <p:txBody>
          <a:bodyPr/>
          <a:lstStyle/>
          <a:p>
            <a:r>
              <a:rPr lang="en-US" dirty="0"/>
              <a:t>A total of </a:t>
            </a:r>
            <a:r>
              <a:rPr lang="en-US" b="1" u="sng" dirty="0"/>
              <a:t>20 project applications </a:t>
            </a:r>
            <a:r>
              <a:rPr lang="en-US" dirty="0"/>
              <a:t>were submitted.</a:t>
            </a:r>
          </a:p>
          <a:p>
            <a:r>
              <a:rPr lang="en-US" dirty="0"/>
              <a:t>The </a:t>
            </a:r>
            <a:r>
              <a:rPr lang="en-US" b="1" u="sng" dirty="0"/>
              <a:t>applicants</a:t>
            </a:r>
            <a:r>
              <a:rPr lang="en-US" dirty="0"/>
              <a:t> come from </a:t>
            </a:r>
            <a:r>
              <a:rPr lang="en-US" b="1" dirty="0"/>
              <a:t>Austria (7)</a:t>
            </a:r>
            <a:r>
              <a:rPr lang="en-US" dirty="0"/>
              <a:t>, </a:t>
            </a:r>
            <a:r>
              <a:rPr lang="en-US" b="1" dirty="0"/>
              <a:t>Germany (5)</a:t>
            </a:r>
            <a:r>
              <a:rPr lang="en-US" dirty="0"/>
              <a:t>, </a:t>
            </a:r>
            <a:r>
              <a:rPr lang="en-US" b="1" dirty="0"/>
              <a:t>the Netherlands </a:t>
            </a:r>
            <a:r>
              <a:rPr lang="en-US" dirty="0"/>
              <a:t>and </a:t>
            </a:r>
            <a:r>
              <a:rPr lang="en-US" b="1" dirty="0"/>
              <a:t>Switzerland (2 each) </a:t>
            </a:r>
            <a:r>
              <a:rPr lang="en-US" dirty="0"/>
              <a:t>and </a:t>
            </a:r>
            <a:r>
              <a:rPr lang="en-US" b="1" dirty="0"/>
              <a:t>Belgium</a:t>
            </a:r>
            <a:r>
              <a:rPr lang="en-US" dirty="0"/>
              <a:t>, </a:t>
            </a:r>
            <a:r>
              <a:rPr lang="en-US" b="1" dirty="0"/>
              <a:t>France</a:t>
            </a:r>
            <a:r>
              <a:rPr lang="en-US" dirty="0"/>
              <a:t>, </a:t>
            </a:r>
            <a:r>
              <a:rPr lang="en-US" b="1" dirty="0"/>
              <a:t>Ireland</a:t>
            </a:r>
            <a:r>
              <a:rPr lang="en-US" dirty="0"/>
              <a:t> and </a:t>
            </a:r>
            <a:r>
              <a:rPr lang="en-US" b="1" dirty="0"/>
              <a:t>Italy</a:t>
            </a:r>
            <a:r>
              <a:rPr lang="en-US" dirty="0"/>
              <a:t> </a:t>
            </a:r>
            <a:r>
              <a:rPr lang="en-US" b="1" dirty="0"/>
              <a:t>(1 each)</a:t>
            </a:r>
            <a:r>
              <a:rPr lang="en-US" dirty="0"/>
              <a:t>.</a:t>
            </a:r>
          </a:p>
          <a:p>
            <a:r>
              <a:rPr lang="en-US" dirty="0"/>
              <a:t>The submissions are distributed among the </a:t>
            </a:r>
            <a:r>
              <a:rPr lang="en-US" b="1" u="sng" dirty="0"/>
              <a:t>regions</a:t>
            </a:r>
            <a:r>
              <a:rPr lang="en-US" dirty="0"/>
              <a:t> as follows:</a:t>
            </a:r>
          </a:p>
          <a:p>
            <a:pPr marL="285750" indent="-285750">
              <a:buFontTx/>
              <a:buChar char="-"/>
            </a:pPr>
            <a:r>
              <a:rPr lang="en-US" dirty="0"/>
              <a:t>10 projects in </a:t>
            </a:r>
            <a:r>
              <a:rPr lang="en-US" b="1" dirty="0"/>
              <a:t>Africa</a:t>
            </a:r>
          </a:p>
          <a:p>
            <a:pPr marL="285750" indent="-285750">
              <a:buFontTx/>
              <a:buChar char="-"/>
            </a:pPr>
            <a:r>
              <a:rPr lang="en-US" dirty="0"/>
              <a:t>1 project in </a:t>
            </a:r>
            <a:r>
              <a:rPr lang="en-US" b="1" dirty="0"/>
              <a:t>America</a:t>
            </a:r>
            <a:r>
              <a:rPr lang="en-US" dirty="0"/>
              <a:t> (Honduras)</a:t>
            </a:r>
          </a:p>
          <a:p>
            <a:pPr marL="285750" indent="-285750">
              <a:buFontTx/>
              <a:buChar char="-"/>
            </a:pPr>
            <a:r>
              <a:rPr lang="en-US" dirty="0"/>
              <a:t>4 projects in </a:t>
            </a:r>
            <a:r>
              <a:rPr lang="en-US" b="1" dirty="0"/>
              <a:t>Asia</a:t>
            </a:r>
          </a:p>
          <a:p>
            <a:pPr marL="285750" indent="-285750">
              <a:buFontTx/>
              <a:buChar char="-"/>
            </a:pPr>
            <a:r>
              <a:rPr lang="en-US" dirty="0"/>
              <a:t>2 projects in the </a:t>
            </a:r>
            <a:r>
              <a:rPr lang="en-US" b="1" dirty="0"/>
              <a:t>Eastern Partnership </a:t>
            </a:r>
            <a:r>
              <a:rPr lang="en-US" dirty="0"/>
              <a:t>(Moldova and Georgia)</a:t>
            </a:r>
          </a:p>
          <a:p>
            <a:pPr marL="285750" indent="-285750">
              <a:buFontTx/>
              <a:buChar char="-"/>
            </a:pPr>
            <a:r>
              <a:rPr lang="en-US" dirty="0"/>
              <a:t>3 projects in the </a:t>
            </a:r>
            <a:r>
              <a:rPr lang="en-US" b="1" dirty="0"/>
              <a:t>Western Balkans </a:t>
            </a:r>
            <a:r>
              <a:rPr lang="en-US" dirty="0"/>
              <a:t>(exclusively Kosovo)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B844EE-608D-C11A-A829-AEE021D39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884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194780-16C1-D2C6-D7FF-F1421CA74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18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598193"/>
              </p:ext>
            </p:extLst>
          </p:nvPr>
        </p:nvGraphicFramePr>
        <p:xfrm>
          <a:off x="701776" y="1232756"/>
          <a:ext cx="774044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18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FDDF-366E-2187-027D-54E218F56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Applications</a:t>
            </a:r>
            <a:r>
              <a:rPr lang="de-AT" dirty="0"/>
              <a:t>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61D9A5-4AAB-1752-3858-A8F99DAB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2069616"/>
            <a:ext cx="7099300" cy="3456384"/>
          </a:xfrm>
        </p:spPr>
        <p:txBody>
          <a:bodyPr/>
          <a:lstStyle/>
          <a:p>
            <a:r>
              <a:rPr lang="en-US" dirty="0"/>
              <a:t>The projects cover various </a:t>
            </a:r>
            <a:r>
              <a:rPr lang="en-US" b="1" dirty="0"/>
              <a:t>sectors</a:t>
            </a:r>
            <a:r>
              <a:rPr lang="en-US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1 Vocational training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2 Renewable energies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4 Health</a:t>
            </a:r>
          </a:p>
          <a:p>
            <a:pPr marL="285750" indent="-285750">
              <a:buFontTx/>
              <a:buChar char="-"/>
            </a:pPr>
            <a:r>
              <a:rPr lang="en-US" dirty="0"/>
              <a:t>1 Information and communication technology (ICT)</a:t>
            </a:r>
          </a:p>
          <a:p>
            <a:pPr marL="285750" indent="-285750">
              <a:buFontTx/>
              <a:buChar char="-"/>
            </a:pPr>
            <a:r>
              <a:rPr lang="en-US" dirty="0"/>
              <a:t>2 Industry/trade</a:t>
            </a:r>
          </a:p>
          <a:p>
            <a:pPr marL="285750" indent="-285750">
              <a:buFontTx/>
              <a:buChar char="-"/>
            </a:pPr>
            <a:r>
              <a:rPr lang="en-US" dirty="0"/>
              <a:t>2 SME promotion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7 Agriculture and forestry</a:t>
            </a:r>
          </a:p>
          <a:p>
            <a:pPr marL="285750" indent="-285750">
              <a:buFontTx/>
              <a:buChar char="-"/>
            </a:pPr>
            <a:r>
              <a:rPr lang="en-US" dirty="0"/>
              <a:t>1 Other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B95C38-8556-5266-CF3C-F3B3F83A3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36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AB65D-385B-65E8-5BAE-07A798A6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6852D0-3372-6E4C-4857-D7FDEF64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2340000"/>
            <a:ext cx="7099300" cy="303321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ADA´s Business Partnership Program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endParaRPr lang="en-US" sz="18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Reforming the Business Partnership Program of ADA</a:t>
            </a:r>
            <a:endParaRPr lang="en-US" sz="1800" dirty="0">
              <a:effectLst/>
              <a:latin typeface="+mn-lt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/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Call for Proposals: Business Partnership Challenge 2024</a:t>
            </a:r>
          </a:p>
          <a:p>
            <a:pPr lvl="0"/>
            <a:endParaRPr lang="en-US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US" sz="18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Working together with the Austrian Development Bank</a:t>
            </a:r>
            <a:endParaRPr lang="en-US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E7E737-3A82-A3CE-A5D9-2BEC42E1B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10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0DE6819-77C1-1F98-7690-26D666BA5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410836"/>
              </p:ext>
            </p:extLst>
          </p:nvPr>
        </p:nvGraphicFramePr>
        <p:xfrm>
          <a:off x="611766" y="1268760"/>
          <a:ext cx="792046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15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9FF89-1B9D-F247-7736-953963FF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Applications</a:t>
            </a:r>
            <a:r>
              <a:rPr lang="de-AT" dirty="0"/>
              <a:t> 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DF0A8C-A69F-08B9-E7D0-02007569A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00" y="2069616"/>
            <a:ext cx="7099300" cy="3456384"/>
          </a:xfrm>
        </p:spPr>
        <p:txBody>
          <a:bodyPr/>
          <a:lstStyle/>
          <a:p>
            <a:r>
              <a:rPr lang="en-US" b="1" dirty="0"/>
              <a:t>Financial aspects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b="1" dirty="0"/>
              <a:t>Funding requested</a:t>
            </a:r>
            <a:r>
              <a:rPr lang="en-US" dirty="0"/>
              <a:t>: A total of </a:t>
            </a:r>
            <a:r>
              <a:rPr lang="en-US" b="1" dirty="0"/>
              <a:t>16.4 million euros</a:t>
            </a:r>
            <a:r>
              <a:rPr lang="en-US" dirty="0"/>
              <a:t>, an average of 820,000 euros per project.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b="1" dirty="0"/>
              <a:t>Project volumes applied for</a:t>
            </a:r>
            <a:r>
              <a:rPr lang="en-US" dirty="0"/>
              <a:t>: A total of </a:t>
            </a:r>
            <a:r>
              <a:rPr lang="en-US" b="1" dirty="0"/>
              <a:t>37.9 million euros</a:t>
            </a:r>
            <a:r>
              <a:rPr lang="en-US" dirty="0"/>
              <a:t>, an average of 1.9 million euros per project.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i="1" dirty="0"/>
              <a:t>Target 17.3 Additional Financial Resources for Developing Countries</a:t>
            </a:r>
            <a:r>
              <a:rPr lang="en-US" dirty="0"/>
              <a:t>: A total of </a:t>
            </a:r>
            <a:r>
              <a:rPr lang="en-US" b="1" dirty="0"/>
              <a:t>21.4 million euros</a:t>
            </a:r>
            <a:r>
              <a:rPr lang="en-US" dirty="0"/>
              <a:t>.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F2DB3D-F70D-F738-4BED-4D09060B9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88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476294" y="3106197"/>
            <a:ext cx="795318" cy="799524"/>
          </a:xfrm>
          <a:prstGeom prst="ellipse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51356" y="3108300"/>
            <a:ext cx="799524" cy="795318"/>
          </a:xfrm>
          <a:prstGeom prst="ellipse">
            <a:avLst/>
          </a:prstGeom>
          <a:ln/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084964" y="3107249"/>
            <a:ext cx="795318" cy="797422"/>
          </a:xfrm>
          <a:prstGeom prst="ellipse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78" name="Group 77"/>
          <p:cNvGrpSpPr/>
          <p:nvPr/>
        </p:nvGrpSpPr>
        <p:grpSpPr>
          <a:xfrm>
            <a:off x="4867367" y="3107249"/>
            <a:ext cx="797422" cy="797422"/>
            <a:chOff x="1574800" y="2445544"/>
            <a:chExt cx="601663" cy="601663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74800" y="2445544"/>
              <a:ext cx="601663" cy="601663"/>
            </a:xfrm>
            <a:prstGeom prst="ellipse">
              <a:avLst/>
            </a:prstGeom>
            <a:ln/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778000" y="2801144"/>
              <a:ext cx="184151" cy="82550"/>
              <a:chOff x="1778000" y="3060700"/>
              <a:chExt cx="184151" cy="82550"/>
            </a:xfrm>
          </p:grpSpPr>
          <p:sp>
            <p:nvSpPr>
              <p:cNvPr id="40" name="Freeform 39"/>
              <p:cNvSpPr>
                <a:spLocks noEditPoints="1"/>
              </p:cNvSpPr>
              <p:nvPr/>
            </p:nvSpPr>
            <p:spPr bwMode="auto">
              <a:xfrm>
                <a:off x="1846263" y="3060700"/>
                <a:ext cx="47625" cy="82550"/>
              </a:xfrm>
              <a:custGeom>
                <a:avLst/>
                <a:gdLst>
                  <a:gd name="T0" fmla="*/ 2 w 28"/>
                  <a:gd name="T1" fmla="*/ 49 h 49"/>
                  <a:gd name="T2" fmla="*/ 25 w 28"/>
                  <a:gd name="T3" fmla="*/ 49 h 49"/>
                  <a:gd name="T4" fmla="*/ 28 w 28"/>
                  <a:gd name="T5" fmla="*/ 47 h 49"/>
                  <a:gd name="T6" fmla="*/ 28 w 28"/>
                  <a:gd name="T7" fmla="*/ 3 h 49"/>
                  <a:gd name="T8" fmla="*/ 25 w 28"/>
                  <a:gd name="T9" fmla="*/ 0 h 49"/>
                  <a:gd name="T10" fmla="*/ 2 w 28"/>
                  <a:gd name="T11" fmla="*/ 0 h 49"/>
                  <a:gd name="T12" fmla="*/ 0 w 28"/>
                  <a:gd name="T13" fmla="*/ 3 h 49"/>
                  <a:gd name="T14" fmla="*/ 0 w 28"/>
                  <a:gd name="T15" fmla="*/ 47 h 49"/>
                  <a:gd name="T16" fmla="*/ 2 w 28"/>
                  <a:gd name="T17" fmla="*/ 49 h 49"/>
                  <a:gd name="T18" fmla="*/ 4 w 28"/>
                  <a:gd name="T19" fmla="*/ 5 h 49"/>
                  <a:gd name="T20" fmla="*/ 23 w 28"/>
                  <a:gd name="T21" fmla="*/ 5 h 49"/>
                  <a:gd name="T22" fmla="*/ 23 w 28"/>
                  <a:gd name="T23" fmla="*/ 44 h 49"/>
                  <a:gd name="T24" fmla="*/ 4 w 28"/>
                  <a:gd name="T25" fmla="*/ 44 h 49"/>
                  <a:gd name="T26" fmla="*/ 4 w 28"/>
                  <a:gd name="T2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49">
                    <a:moveTo>
                      <a:pt x="2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27" y="49"/>
                      <a:pt x="28" y="48"/>
                      <a:pt x="28" y="4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1"/>
                      <a:pt x="27" y="0"/>
                      <a:pt x="2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lose/>
                    <a:moveTo>
                      <a:pt x="4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4" y="44"/>
                      <a:pt x="4" y="44"/>
                      <a:pt x="4" y="44"/>
                    </a:cubicBezTo>
                    <a:lnTo>
                      <a:pt x="4" y="5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1" name="Freeform 40"/>
              <p:cNvSpPr>
                <a:spLocks noEditPoints="1"/>
              </p:cNvSpPr>
              <p:nvPr/>
            </p:nvSpPr>
            <p:spPr bwMode="auto">
              <a:xfrm>
                <a:off x="1912938" y="3060700"/>
                <a:ext cx="49213" cy="82550"/>
              </a:xfrm>
              <a:custGeom>
                <a:avLst/>
                <a:gdLst>
                  <a:gd name="T0" fmla="*/ 3 w 29"/>
                  <a:gd name="T1" fmla="*/ 49 h 49"/>
                  <a:gd name="T2" fmla="*/ 26 w 29"/>
                  <a:gd name="T3" fmla="*/ 49 h 49"/>
                  <a:gd name="T4" fmla="*/ 29 w 29"/>
                  <a:gd name="T5" fmla="*/ 47 h 49"/>
                  <a:gd name="T6" fmla="*/ 29 w 29"/>
                  <a:gd name="T7" fmla="*/ 3 h 49"/>
                  <a:gd name="T8" fmla="*/ 26 w 29"/>
                  <a:gd name="T9" fmla="*/ 0 h 49"/>
                  <a:gd name="T10" fmla="*/ 3 w 29"/>
                  <a:gd name="T11" fmla="*/ 0 h 49"/>
                  <a:gd name="T12" fmla="*/ 0 w 29"/>
                  <a:gd name="T13" fmla="*/ 3 h 49"/>
                  <a:gd name="T14" fmla="*/ 0 w 29"/>
                  <a:gd name="T15" fmla="*/ 47 h 49"/>
                  <a:gd name="T16" fmla="*/ 3 w 29"/>
                  <a:gd name="T17" fmla="*/ 49 h 49"/>
                  <a:gd name="T18" fmla="*/ 5 w 29"/>
                  <a:gd name="T19" fmla="*/ 5 h 49"/>
                  <a:gd name="T20" fmla="*/ 24 w 29"/>
                  <a:gd name="T21" fmla="*/ 5 h 49"/>
                  <a:gd name="T22" fmla="*/ 24 w 29"/>
                  <a:gd name="T23" fmla="*/ 44 h 49"/>
                  <a:gd name="T24" fmla="*/ 5 w 29"/>
                  <a:gd name="T25" fmla="*/ 44 h 49"/>
                  <a:gd name="T26" fmla="*/ 5 w 29"/>
                  <a:gd name="T2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49">
                    <a:moveTo>
                      <a:pt x="3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8" y="49"/>
                      <a:pt x="29" y="48"/>
                      <a:pt x="29" y="4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3" y="49"/>
                    </a:cubicBezTo>
                    <a:close/>
                    <a:moveTo>
                      <a:pt x="5" y="5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5" y="44"/>
                      <a:pt x="5" y="44"/>
                      <a:pt x="5" y="44"/>
                    </a:cubicBezTo>
                    <a:lnTo>
                      <a:pt x="5" y="5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Freeform 41"/>
              <p:cNvSpPr>
                <a:spLocks noEditPoints="1"/>
              </p:cNvSpPr>
              <p:nvPr/>
            </p:nvSpPr>
            <p:spPr bwMode="auto">
              <a:xfrm>
                <a:off x="1778000" y="3060700"/>
                <a:ext cx="47625" cy="82550"/>
              </a:xfrm>
              <a:custGeom>
                <a:avLst/>
                <a:gdLst>
                  <a:gd name="T0" fmla="*/ 3 w 28"/>
                  <a:gd name="T1" fmla="*/ 49 h 49"/>
                  <a:gd name="T2" fmla="*/ 26 w 28"/>
                  <a:gd name="T3" fmla="*/ 49 h 49"/>
                  <a:gd name="T4" fmla="*/ 28 w 28"/>
                  <a:gd name="T5" fmla="*/ 47 h 49"/>
                  <a:gd name="T6" fmla="*/ 28 w 28"/>
                  <a:gd name="T7" fmla="*/ 3 h 49"/>
                  <a:gd name="T8" fmla="*/ 26 w 28"/>
                  <a:gd name="T9" fmla="*/ 0 h 49"/>
                  <a:gd name="T10" fmla="*/ 3 w 28"/>
                  <a:gd name="T11" fmla="*/ 0 h 49"/>
                  <a:gd name="T12" fmla="*/ 0 w 28"/>
                  <a:gd name="T13" fmla="*/ 3 h 49"/>
                  <a:gd name="T14" fmla="*/ 0 w 28"/>
                  <a:gd name="T15" fmla="*/ 47 h 49"/>
                  <a:gd name="T16" fmla="*/ 3 w 28"/>
                  <a:gd name="T17" fmla="*/ 49 h 49"/>
                  <a:gd name="T18" fmla="*/ 5 w 28"/>
                  <a:gd name="T19" fmla="*/ 5 h 49"/>
                  <a:gd name="T20" fmla="*/ 23 w 28"/>
                  <a:gd name="T21" fmla="*/ 5 h 49"/>
                  <a:gd name="T22" fmla="*/ 23 w 28"/>
                  <a:gd name="T23" fmla="*/ 44 h 49"/>
                  <a:gd name="T24" fmla="*/ 5 w 28"/>
                  <a:gd name="T25" fmla="*/ 44 h 49"/>
                  <a:gd name="T26" fmla="*/ 5 w 28"/>
                  <a:gd name="T27" fmla="*/ 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49">
                    <a:moveTo>
                      <a:pt x="3" y="49"/>
                    </a:moveTo>
                    <a:cubicBezTo>
                      <a:pt x="26" y="49"/>
                      <a:pt x="26" y="49"/>
                      <a:pt x="26" y="49"/>
                    </a:cubicBezTo>
                    <a:cubicBezTo>
                      <a:pt x="27" y="49"/>
                      <a:pt x="28" y="48"/>
                      <a:pt x="28" y="4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1"/>
                      <a:pt x="27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3" y="49"/>
                    </a:cubicBezTo>
                    <a:close/>
                    <a:moveTo>
                      <a:pt x="5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5" y="44"/>
                      <a:pt x="5" y="44"/>
                      <a:pt x="5" y="44"/>
                    </a:cubicBezTo>
                    <a:lnTo>
                      <a:pt x="5" y="5"/>
                    </a:lnTo>
                    <a:close/>
                  </a:path>
                </a:pathLst>
              </a:custGeom>
              <a:ln/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693634" y="3107249"/>
            <a:ext cx="795318" cy="797422"/>
            <a:chOff x="-776288" y="2445544"/>
            <a:chExt cx="600075" cy="60166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-776288" y="2445544"/>
              <a:ext cx="600075" cy="601663"/>
            </a:xfrm>
            <a:prstGeom prst="ellipse">
              <a:avLst/>
            </a:prstGeom>
            <a:ln/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-517526" y="2931319"/>
              <a:ext cx="80963" cy="26988"/>
            </a:xfrm>
            <a:custGeom>
              <a:avLst/>
              <a:gdLst>
                <a:gd name="T0" fmla="*/ 24 w 48"/>
                <a:gd name="T1" fmla="*/ 16 h 16"/>
                <a:gd name="T2" fmla="*/ 0 w 48"/>
                <a:gd name="T3" fmla="*/ 2 h 16"/>
                <a:gd name="T4" fmla="*/ 2 w 48"/>
                <a:gd name="T5" fmla="*/ 0 h 16"/>
                <a:gd name="T6" fmla="*/ 4 w 48"/>
                <a:gd name="T7" fmla="*/ 2 h 16"/>
                <a:gd name="T8" fmla="*/ 24 w 48"/>
                <a:gd name="T9" fmla="*/ 11 h 16"/>
                <a:gd name="T10" fmla="*/ 43 w 48"/>
                <a:gd name="T11" fmla="*/ 2 h 16"/>
                <a:gd name="T12" fmla="*/ 46 w 48"/>
                <a:gd name="T13" fmla="*/ 0 h 16"/>
                <a:gd name="T14" fmla="*/ 48 w 48"/>
                <a:gd name="T15" fmla="*/ 2 h 16"/>
                <a:gd name="T16" fmla="*/ 24 w 4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6">
                  <a:moveTo>
                    <a:pt x="24" y="16"/>
                  </a:moveTo>
                  <a:cubicBezTo>
                    <a:pt x="10" y="16"/>
                    <a:pt x="0" y="10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12" y="11"/>
                    <a:pt x="24" y="11"/>
                  </a:cubicBezTo>
                  <a:cubicBezTo>
                    <a:pt x="35" y="11"/>
                    <a:pt x="43" y="6"/>
                    <a:pt x="43" y="2"/>
                  </a:cubicBezTo>
                  <a:cubicBezTo>
                    <a:pt x="43" y="1"/>
                    <a:pt x="44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10"/>
                    <a:pt x="37" y="16"/>
                    <a:pt x="24" y="1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260542" y="3106197"/>
            <a:ext cx="795318" cy="799524"/>
          </a:xfrm>
          <a:prstGeom prst="ellips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cxnSp>
        <p:nvCxnSpPr>
          <p:cNvPr id="75" name="Straight Connector 74"/>
          <p:cNvCxnSpPr/>
          <p:nvPr/>
        </p:nvCxnSpPr>
        <p:spPr>
          <a:xfrm>
            <a:off x="1488952" y="3505959"/>
            <a:ext cx="59601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880283" y="3505959"/>
            <a:ext cx="5960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271613" y="3505959"/>
            <a:ext cx="595754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664789" y="3505959"/>
            <a:ext cx="595754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055860" y="3505959"/>
            <a:ext cx="59549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304408" y="4044530"/>
            <a:ext cx="1569560" cy="66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b="1">
                <a:solidFill>
                  <a:srgbClr val="00B050"/>
                </a:solidFill>
              </a:rPr>
              <a:t>11.03.2024</a:t>
            </a:r>
          </a:p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err="1"/>
              <a:t>Publication </a:t>
            </a:r>
            <a:r>
              <a:rPr lang="en-US" sz="1100"/>
              <a:t>of the Call for Proposals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1697844" y="2141047"/>
            <a:ext cx="1569560" cy="66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/>
              <a:t>Online consultation for interested parties</a:t>
            </a:r>
          </a:p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rgbClr val="00B050"/>
                </a:solidFill>
              </a:rPr>
              <a:t>11.04.2024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070314" y="4044530"/>
            <a:ext cx="1569560" cy="66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b="1" dirty="0">
                <a:solidFill>
                  <a:srgbClr val="00B050"/>
                </a:solidFill>
              </a:rPr>
              <a:t>03.06.2024</a:t>
            </a:r>
          </a:p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dirty="0"/>
              <a:t>Deadline for submissions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4477330" y="2141047"/>
            <a:ext cx="1569560" cy="66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err="1"/>
              <a:t>Examination </a:t>
            </a:r>
            <a:r>
              <a:rPr lang="en-US" sz="1100"/>
              <a:t>of </a:t>
            </a:r>
            <a:r>
              <a:rPr lang="en-US" sz="1100" err="1"/>
              <a:t>project applications</a:t>
            </a:r>
            <a:endParaRPr lang="en-US" sz="1100"/>
          </a:p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From </a:t>
            </a:r>
            <a:r>
              <a:rPr lang="en-US" sz="1200" b="1" err="1"/>
              <a:t>June </a:t>
            </a:r>
            <a:r>
              <a:rPr lang="en-US" sz="1200" b="1"/>
              <a:t>2024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866405" y="4044530"/>
            <a:ext cx="1569560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Fall 2024</a:t>
            </a:r>
          </a:p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err="1"/>
              <a:t>Funding approval </a:t>
            </a:r>
            <a:r>
              <a:rPr lang="en-US" sz="1100"/>
              <a:t>and </a:t>
            </a:r>
            <a:r>
              <a:rPr lang="en-US" sz="1100" err="1"/>
              <a:t>invitation to process </a:t>
            </a:r>
            <a:r>
              <a:rPr lang="en-US" sz="1100"/>
              <a:t>the </a:t>
            </a:r>
            <a:r>
              <a:rPr lang="en-US" sz="1100" err="1"/>
              <a:t>full application</a:t>
            </a:r>
            <a:endParaRPr lang="en-US" sz="1100"/>
          </a:p>
        </p:txBody>
      </p:sp>
      <p:sp>
        <p:nvSpPr>
          <p:cNvPr id="110" name="Rectangle 109"/>
          <p:cNvSpPr/>
          <p:nvPr/>
        </p:nvSpPr>
        <p:spPr>
          <a:xfrm>
            <a:off x="7273420" y="2141047"/>
            <a:ext cx="1569560" cy="841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100" err="1"/>
              <a:t>Expected project start</a:t>
            </a:r>
            <a:endParaRPr lang="en-US" sz="1100"/>
          </a:p>
          <a:p>
            <a:pPr algn="ctr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200" b="1"/>
              <a:t>Winter </a:t>
            </a:r>
            <a:r>
              <a:rPr lang="en-US" sz="1200" b="1" err="1"/>
              <a:t>2024/Spring </a:t>
            </a:r>
            <a:r>
              <a:rPr lang="en-US" sz="1200" b="1"/>
              <a:t>2025</a:t>
            </a:r>
          </a:p>
        </p:txBody>
      </p:sp>
      <p:sp>
        <p:nvSpPr>
          <p:cNvPr id="111" name="Title 1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Preliminary </a:t>
            </a:r>
            <a:r>
              <a:rPr lang="en-US"/>
              <a:t>schedule </a:t>
            </a:r>
          </a:p>
        </p:txBody>
      </p:sp>
      <p:grpSp>
        <p:nvGrpSpPr>
          <p:cNvPr id="4" name="Group 75">
            <a:extLst>
              <a:ext uri="{FF2B5EF4-FFF2-40B4-BE49-F238E27FC236}">
                <a16:creationId xmlns:a16="http://schemas.microsoft.com/office/drawing/2014/main" id="{A0D2372E-ADCD-9456-AD77-25E417731D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4190" y="3251577"/>
            <a:ext cx="452102" cy="508764"/>
            <a:chOff x="6564" y="443"/>
            <a:chExt cx="375" cy="422"/>
          </a:xfrm>
          <a:solidFill>
            <a:schemeClr val="bg1"/>
          </a:solidFill>
        </p:grpSpPr>
        <p:sp>
          <p:nvSpPr>
            <p:cNvPr id="5" name="Freeform 76">
              <a:extLst>
                <a:ext uri="{FF2B5EF4-FFF2-40B4-BE49-F238E27FC236}">
                  <a16:creationId xmlns:a16="http://schemas.microsoft.com/office/drawing/2014/main" id="{93F43CC4-E822-BD6B-AF5F-DE6AA831C1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5" y="483"/>
              <a:ext cx="228" cy="226"/>
            </a:xfrm>
            <a:custGeom>
              <a:avLst/>
              <a:gdLst>
                <a:gd name="T0" fmla="*/ 58 w 154"/>
                <a:gd name="T1" fmla="*/ 153 h 153"/>
                <a:gd name="T2" fmla="*/ 54 w 154"/>
                <a:gd name="T3" fmla="*/ 151 h 153"/>
                <a:gd name="T4" fmla="*/ 3 w 154"/>
                <a:gd name="T5" fmla="*/ 100 h 153"/>
                <a:gd name="T6" fmla="*/ 3 w 154"/>
                <a:gd name="T7" fmla="*/ 92 h 153"/>
                <a:gd name="T8" fmla="*/ 92 w 154"/>
                <a:gd name="T9" fmla="*/ 2 h 153"/>
                <a:gd name="T10" fmla="*/ 101 w 154"/>
                <a:gd name="T11" fmla="*/ 2 h 153"/>
                <a:gd name="T12" fmla="*/ 152 w 154"/>
                <a:gd name="T13" fmla="*/ 53 h 153"/>
                <a:gd name="T14" fmla="*/ 152 w 154"/>
                <a:gd name="T15" fmla="*/ 61 h 153"/>
                <a:gd name="T16" fmla="*/ 62 w 154"/>
                <a:gd name="T17" fmla="*/ 151 h 153"/>
                <a:gd name="T18" fmla="*/ 58 w 154"/>
                <a:gd name="T19" fmla="*/ 153 h 153"/>
                <a:gd name="T20" fmla="*/ 15 w 154"/>
                <a:gd name="T21" fmla="*/ 96 h 153"/>
                <a:gd name="T22" fmla="*/ 58 w 154"/>
                <a:gd name="T23" fmla="*/ 139 h 153"/>
                <a:gd name="T24" fmla="*/ 139 w 154"/>
                <a:gd name="T25" fmla="*/ 57 h 153"/>
                <a:gd name="T26" fmla="*/ 97 w 154"/>
                <a:gd name="T27" fmla="*/ 15 h 153"/>
                <a:gd name="T28" fmla="*/ 15 w 154"/>
                <a:gd name="T29" fmla="*/ 9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153">
                  <a:moveTo>
                    <a:pt x="58" y="153"/>
                  </a:moveTo>
                  <a:cubicBezTo>
                    <a:pt x="56" y="153"/>
                    <a:pt x="55" y="152"/>
                    <a:pt x="54" y="151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0" y="98"/>
                    <a:pt x="0" y="94"/>
                    <a:pt x="3" y="9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5" y="0"/>
                    <a:pt x="99" y="0"/>
                    <a:pt x="101" y="2"/>
                  </a:cubicBezTo>
                  <a:cubicBezTo>
                    <a:pt x="152" y="53"/>
                    <a:pt x="152" y="53"/>
                    <a:pt x="152" y="53"/>
                  </a:cubicBezTo>
                  <a:cubicBezTo>
                    <a:pt x="154" y="55"/>
                    <a:pt x="154" y="59"/>
                    <a:pt x="152" y="61"/>
                  </a:cubicBezTo>
                  <a:cubicBezTo>
                    <a:pt x="62" y="151"/>
                    <a:pt x="62" y="151"/>
                    <a:pt x="62" y="151"/>
                  </a:cubicBezTo>
                  <a:cubicBezTo>
                    <a:pt x="61" y="152"/>
                    <a:pt x="59" y="153"/>
                    <a:pt x="58" y="153"/>
                  </a:cubicBezTo>
                  <a:close/>
                  <a:moveTo>
                    <a:pt x="15" y="96"/>
                  </a:moveTo>
                  <a:cubicBezTo>
                    <a:pt x="58" y="139"/>
                    <a:pt x="58" y="139"/>
                    <a:pt x="58" y="139"/>
                  </a:cubicBezTo>
                  <a:cubicBezTo>
                    <a:pt x="139" y="57"/>
                    <a:pt x="139" y="57"/>
                    <a:pt x="139" y="57"/>
                  </a:cubicBezTo>
                  <a:cubicBezTo>
                    <a:pt x="97" y="15"/>
                    <a:pt x="97" y="15"/>
                    <a:pt x="97" y="15"/>
                  </a:cubicBezTo>
                  <a:lnTo>
                    <a:pt x="15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" name="Freeform 77">
              <a:extLst>
                <a:ext uri="{FF2B5EF4-FFF2-40B4-BE49-F238E27FC236}">
                  <a16:creationId xmlns:a16="http://schemas.microsoft.com/office/drawing/2014/main" id="{4225A193-D2F1-0B60-A575-44F156DF3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1" y="443"/>
              <a:ext cx="168" cy="172"/>
            </a:xfrm>
            <a:custGeom>
              <a:avLst/>
              <a:gdLst>
                <a:gd name="T0" fmla="*/ 107 w 113"/>
                <a:gd name="T1" fmla="*/ 116 h 116"/>
                <a:gd name="T2" fmla="*/ 103 w 113"/>
                <a:gd name="T3" fmla="*/ 114 h 116"/>
                <a:gd name="T4" fmla="*/ 2 w 113"/>
                <a:gd name="T5" fmla="*/ 10 h 116"/>
                <a:gd name="T6" fmla="*/ 1 w 113"/>
                <a:gd name="T7" fmla="*/ 3 h 116"/>
                <a:gd name="T8" fmla="*/ 6 w 113"/>
                <a:gd name="T9" fmla="*/ 0 h 116"/>
                <a:gd name="T10" fmla="*/ 107 w 113"/>
                <a:gd name="T11" fmla="*/ 0 h 116"/>
                <a:gd name="T12" fmla="*/ 113 w 113"/>
                <a:gd name="T13" fmla="*/ 6 h 116"/>
                <a:gd name="T14" fmla="*/ 113 w 113"/>
                <a:gd name="T15" fmla="*/ 110 h 116"/>
                <a:gd name="T16" fmla="*/ 109 w 113"/>
                <a:gd name="T17" fmla="*/ 115 h 116"/>
                <a:gd name="T18" fmla="*/ 107 w 113"/>
                <a:gd name="T19" fmla="*/ 116 h 116"/>
                <a:gd name="T20" fmla="*/ 20 w 113"/>
                <a:gd name="T21" fmla="*/ 12 h 116"/>
                <a:gd name="T22" fmla="*/ 101 w 113"/>
                <a:gd name="T23" fmla="*/ 95 h 116"/>
                <a:gd name="T24" fmla="*/ 101 w 113"/>
                <a:gd name="T25" fmla="*/ 12 h 116"/>
                <a:gd name="T26" fmla="*/ 20 w 113"/>
                <a:gd name="T27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116">
                  <a:moveTo>
                    <a:pt x="107" y="116"/>
                  </a:moveTo>
                  <a:cubicBezTo>
                    <a:pt x="106" y="116"/>
                    <a:pt x="104" y="115"/>
                    <a:pt x="103" y="11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6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0" y="0"/>
                    <a:pt x="113" y="2"/>
                    <a:pt x="113" y="6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3" y="112"/>
                    <a:pt x="112" y="114"/>
                    <a:pt x="109" y="115"/>
                  </a:cubicBezTo>
                  <a:cubicBezTo>
                    <a:pt x="109" y="116"/>
                    <a:pt x="108" y="116"/>
                    <a:pt x="107" y="116"/>
                  </a:cubicBezTo>
                  <a:close/>
                  <a:moveTo>
                    <a:pt x="20" y="12"/>
                  </a:moveTo>
                  <a:cubicBezTo>
                    <a:pt x="101" y="95"/>
                    <a:pt x="101" y="95"/>
                    <a:pt x="101" y="95"/>
                  </a:cubicBezTo>
                  <a:cubicBezTo>
                    <a:pt x="101" y="12"/>
                    <a:pt x="101" y="12"/>
                    <a:pt x="101" y="12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id="{0D36EDB6-2C46-87DF-AA2D-4507B3667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" y="653"/>
              <a:ext cx="169" cy="169"/>
            </a:xfrm>
            <a:custGeom>
              <a:avLst/>
              <a:gdLst>
                <a:gd name="T0" fmla="*/ 6 w 114"/>
                <a:gd name="T1" fmla="*/ 114 h 114"/>
                <a:gd name="T2" fmla="*/ 2 w 114"/>
                <a:gd name="T3" fmla="*/ 112 h 114"/>
                <a:gd name="T4" fmla="*/ 2 w 114"/>
                <a:gd name="T5" fmla="*/ 103 h 114"/>
                <a:gd name="T6" fmla="*/ 103 w 114"/>
                <a:gd name="T7" fmla="*/ 2 h 114"/>
                <a:gd name="T8" fmla="*/ 112 w 114"/>
                <a:gd name="T9" fmla="*/ 2 h 114"/>
                <a:gd name="T10" fmla="*/ 112 w 114"/>
                <a:gd name="T11" fmla="*/ 11 h 114"/>
                <a:gd name="T12" fmla="*/ 10 w 114"/>
                <a:gd name="T13" fmla="*/ 112 h 114"/>
                <a:gd name="T14" fmla="*/ 6 w 114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14">
                  <a:moveTo>
                    <a:pt x="6" y="114"/>
                  </a:moveTo>
                  <a:cubicBezTo>
                    <a:pt x="5" y="114"/>
                    <a:pt x="3" y="113"/>
                    <a:pt x="2" y="112"/>
                  </a:cubicBezTo>
                  <a:cubicBezTo>
                    <a:pt x="0" y="110"/>
                    <a:pt x="0" y="106"/>
                    <a:pt x="2" y="103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5" y="0"/>
                    <a:pt x="109" y="0"/>
                    <a:pt x="112" y="2"/>
                  </a:cubicBezTo>
                  <a:cubicBezTo>
                    <a:pt x="114" y="5"/>
                    <a:pt x="114" y="9"/>
                    <a:pt x="112" y="11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3"/>
                    <a:pt x="8" y="114"/>
                    <a:pt x="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" name="Freeform 79">
              <a:extLst>
                <a:ext uri="{FF2B5EF4-FFF2-40B4-BE49-F238E27FC236}">
                  <a16:creationId xmlns:a16="http://schemas.microsoft.com/office/drawing/2014/main" id="{02BDA06F-2D49-E7D5-7C7F-8D6405F5E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" y="758"/>
              <a:ext cx="45" cy="43"/>
            </a:xfrm>
            <a:custGeom>
              <a:avLst/>
              <a:gdLst>
                <a:gd name="T0" fmla="*/ 7 w 30"/>
                <a:gd name="T1" fmla="*/ 29 h 29"/>
                <a:gd name="T2" fmla="*/ 3 w 30"/>
                <a:gd name="T3" fmla="*/ 27 h 29"/>
                <a:gd name="T4" fmla="*/ 3 w 30"/>
                <a:gd name="T5" fmla="*/ 19 h 29"/>
                <a:gd name="T6" fmla="*/ 20 w 30"/>
                <a:gd name="T7" fmla="*/ 2 h 29"/>
                <a:gd name="T8" fmla="*/ 28 w 30"/>
                <a:gd name="T9" fmla="*/ 2 h 29"/>
                <a:gd name="T10" fmla="*/ 28 w 30"/>
                <a:gd name="T11" fmla="*/ 11 h 29"/>
                <a:gd name="T12" fmla="*/ 11 w 30"/>
                <a:gd name="T13" fmla="*/ 27 h 29"/>
                <a:gd name="T14" fmla="*/ 7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7" y="29"/>
                  </a:moveTo>
                  <a:cubicBezTo>
                    <a:pt x="5" y="29"/>
                    <a:pt x="4" y="29"/>
                    <a:pt x="3" y="27"/>
                  </a:cubicBezTo>
                  <a:cubicBezTo>
                    <a:pt x="0" y="25"/>
                    <a:pt x="0" y="21"/>
                    <a:pt x="3" y="19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2" y="0"/>
                    <a:pt x="26" y="0"/>
                    <a:pt x="28" y="2"/>
                  </a:cubicBezTo>
                  <a:cubicBezTo>
                    <a:pt x="30" y="4"/>
                    <a:pt x="30" y="8"/>
                    <a:pt x="28" y="11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9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80">
              <a:extLst>
                <a:ext uri="{FF2B5EF4-FFF2-40B4-BE49-F238E27FC236}">
                  <a16:creationId xmlns:a16="http://schemas.microsoft.com/office/drawing/2014/main" id="{70D31476-5B2A-1EFB-9F0B-D204A47DB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" y="758"/>
              <a:ext cx="44" cy="43"/>
            </a:xfrm>
            <a:custGeom>
              <a:avLst/>
              <a:gdLst>
                <a:gd name="T0" fmla="*/ 24 w 30"/>
                <a:gd name="T1" fmla="*/ 29 h 29"/>
                <a:gd name="T2" fmla="*/ 19 w 30"/>
                <a:gd name="T3" fmla="*/ 27 h 29"/>
                <a:gd name="T4" fmla="*/ 2 w 30"/>
                <a:gd name="T5" fmla="*/ 11 h 29"/>
                <a:gd name="T6" fmla="*/ 2 w 30"/>
                <a:gd name="T7" fmla="*/ 2 h 29"/>
                <a:gd name="T8" fmla="*/ 11 w 30"/>
                <a:gd name="T9" fmla="*/ 2 h 29"/>
                <a:gd name="T10" fmla="*/ 28 w 30"/>
                <a:gd name="T11" fmla="*/ 19 h 29"/>
                <a:gd name="T12" fmla="*/ 28 w 30"/>
                <a:gd name="T13" fmla="*/ 27 h 29"/>
                <a:gd name="T14" fmla="*/ 24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cubicBezTo>
                    <a:pt x="22" y="29"/>
                    <a:pt x="21" y="29"/>
                    <a:pt x="19" y="27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0" y="21"/>
                    <a:pt x="30" y="25"/>
                    <a:pt x="28" y="27"/>
                  </a:cubicBezTo>
                  <a:cubicBezTo>
                    <a:pt x="27" y="29"/>
                    <a:pt x="25" y="29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1">
              <a:extLst>
                <a:ext uri="{FF2B5EF4-FFF2-40B4-BE49-F238E27FC236}">
                  <a16:creationId xmlns:a16="http://schemas.microsoft.com/office/drawing/2014/main" id="{5424D935-0B49-3BBD-A7AA-07E0A9494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" y="822"/>
              <a:ext cx="45" cy="43"/>
            </a:xfrm>
            <a:custGeom>
              <a:avLst/>
              <a:gdLst>
                <a:gd name="T0" fmla="*/ 24 w 30"/>
                <a:gd name="T1" fmla="*/ 29 h 29"/>
                <a:gd name="T2" fmla="*/ 20 w 30"/>
                <a:gd name="T3" fmla="*/ 27 h 29"/>
                <a:gd name="T4" fmla="*/ 3 w 30"/>
                <a:gd name="T5" fmla="*/ 10 h 29"/>
                <a:gd name="T6" fmla="*/ 3 w 30"/>
                <a:gd name="T7" fmla="*/ 2 h 29"/>
                <a:gd name="T8" fmla="*/ 11 w 30"/>
                <a:gd name="T9" fmla="*/ 2 h 29"/>
                <a:gd name="T10" fmla="*/ 28 w 30"/>
                <a:gd name="T11" fmla="*/ 19 h 29"/>
                <a:gd name="T12" fmla="*/ 28 w 30"/>
                <a:gd name="T13" fmla="*/ 27 h 29"/>
                <a:gd name="T14" fmla="*/ 24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cubicBezTo>
                    <a:pt x="22" y="29"/>
                    <a:pt x="21" y="29"/>
                    <a:pt x="20" y="2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0" y="21"/>
                    <a:pt x="30" y="25"/>
                    <a:pt x="28" y="27"/>
                  </a:cubicBezTo>
                  <a:cubicBezTo>
                    <a:pt x="27" y="29"/>
                    <a:pt x="25" y="29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82">
              <a:extLst>
                <a:ext uri="{FF2B5EF4-FFF2-40B4-BE49-F238E27FC236}">
                  <a16:creationId xmlns:a16="http://schemas.microsoft.com/office/drawing/2014/main" id="{55D740ED-E5F4-34E6-DAAA-09B73B045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2" y="822"/>
              <a:ext cx="44" cy="43"/>
            </a:xfrm>
            <a:custGeom>
              <a:avLst/>
              <a:gdLst>
                <a:gd name="T0" fmla="*/ 7 w 30"/>
                <a:gd name="T1" fmla="*/ 29 h 29"/>
                <a:gd name="T2" fmla="*/ 2 w 30"/>
                <a:gd name="T3" fmla="*/ 27 h 29"/>
                <a:gd name="T4" fmla="*/ 2 w 30"/>
                <a:gd name="T5" fmla="*/ 19 h 29"/>
                <a:gd name="T6" fmla="*/ 19 w 30"/>
                <a:gd name="T7" fmla="*/ 2 h 29"/>
                <a:gd name="T8" fmla="*/ 28 w 30"/>
                <a:gd name="T9" fmla="*/ 2 h 29"/>
                <a:gd name="T10" fmla="*/ 28 w 30"/>
                <a:gd name="T11" fmla="*/ 10 h 29"/>
                <a:gd name="T12" fmla="*/ 11 w 30"/>
                <a:gd name="T13" fmla="*/ 27 h 29"/>
                <a:gd name="T14" fmla="*/ 7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7" y="29"/>
                  </a:moveTo>
                  <a:cubicBezTo>
                    <a:pt x="5" y="29"/>
                    <a:pt x="4" y="29"/>
                    <a:pt x="2" y="27"/>
                  </a:cubicBezTo>
                  <a:cubicBezTo>
                    <a:pt x="0" y="25"/>
                    <a:pt x="0" y="21"/>
                    <a:pt x="2" y="1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2" y="0"/>
                    <a:pt x="26" y="0"/>
                    <a:pt x="28" y="2"/>
                  </a:cubicBezTo>
                  <a:cubicBezTo>
                    <a:pt x="30" y="4"/>
                    <a:pt x="30" y="8"/>
                    <a:pt x="28" y="1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9"/>
                    <a:pt x="8" y="29"/>
                    <a:pt x="7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" name="Freeform 83">
              <a:extLst>
                <a:ext uri="{FF2B5EF4-FFF2-40B4-BE49-F238E27FC236}">
                  <a16:creationId xmlns:a16="http://schemas.microsoft.com/office/drawing/2014/main" id="{7599A615-9433-623D-4AB2-90021F60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" y="677"/>
              <a:ext cx="55" cy="137"/>
            </a:xfrm>
            <a:custGeom>
              <a:avLst/>
              <a:gdLst>
                <a:gd name="T0" fmla="*/ 29 w 37"/>
                <a:gd name="T1" fmla="*/ 93 h 93"/>
                <a:gd name="T2" fmla="*/ 25 w 37"/>
                <a:gd name="T3" fmla="*/ 92 h 93"/>
                <a:gd name="T4" fmla="*/ 3 w 37"/>
                <a:gd name="T5" fmla="*/ 58 h 93"/>
                <a:gd name="T6" fmla="*/ 24 w 37"/>
                <a:gd name="T7" fmla="*/ 4 h 93"/>
                <a:gd name="T8" fmla="*/ 27 w 37"/>
                <a:gd name="T9" fmla="*/ 2 h 93"/>
                <a:gd name="T10" fmla="*/ 35 w 37"/>
                <a:gd name="T11" fmla="*/ 2 h 93"/>
                <a:gd name="T12" fmla="*/ 35 w 37"/>
                <a:gd name="T13" fmla="*/ 10 h 93"/>
                <a:gd name="T14" fmla="*/ 33 w 37"/>
                <a:gd name="T15" fmla="*/ 12 h 93"/>
                <a:gd name="T16" fmla="*/ 15 w 37"/>
                <a:gd name="T17" fmla="*/ 57 h 93"/>
                <a:gd name="T18" fmla="*/ 32 w 37"/>
                <a:gd name="T19" fmla="*/ 82 h 93"/>
                <a:gd name="T20" fmla="*/ 34 w 37"/>
                <a:gd name="T21" fmla="*/ 91 h 93"/>
                <a:gd name="T22" fmla="*/ 29 w 37"/>
                <a:gd name="T2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3">
                  <a:moveTo>
                    <a:pt x="29" y="93"/>
                  </a:moveTo>
                  <a:cubicBezTo>
                    <a:pt x="28" y="93"/>
                    <a:pt x="27" y="93"/>
                    <a:pt x="25" y="92"/>
                  </a:cubicBezTo>
                  <a:cubicBezTo>
                    <a:pt x="12" y="83"/>
                    <a:pt x="5" y="71"/>
                    <a:pt x="3" y="58"/>
                  </a:cubicBezTo>
                  <a:cubicBezTo>
                    <a:pt x="0" y="31"/>
                    <a:pt x="23" y="5"/>
                    <a:pt x="24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3" y="0"/>
                    <a:pt x="35" y="2"/>
                  </a:cubicBezTo>
                  <a:cubicBezTo>
                    <a:pt x="37" y="4"/>
                    <a:pt x="37" y="8"/>
                    <a:pt x="35" y="1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13" y="35"/>
                    <a:pt x="15" y="57"/>
                  </a:cubicBezTo>
                  <a:cubicBezTo>
                    <a:pt x="16" y="67"/>
                    <a:pt x="22" y="75"/>
                    <a:pt x="32" y="82"/>
                  </a:cubicBezTo>
                  <a:cubicBezTo>
                    <a:pt x="35" y="84"/>
                    <a:pt x="36" y="88"/>
                    <a:pt x="34" y="91"/>
                  </a:cubicBezTo>
                  <a:cubicBezTo>
                    <a:pt x="33" y="92"/>
                    <a:pt x="31" y="93"/>
                    <a:pt x="29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4" name="Group 10">
            <a:extLst>
              <a:ext uri="{FF2B5EF4-FFF2-40B4-BE49-F238E27FC236}">
                <a16:creationId xmlns:a16="http://schemas.microsoft.com/office/drawing/2014/main" id="{522CF995-BC3A-BBA7-C9AF-CA7513763D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43414" y="3256934"/>
            <a:ext cx="476316" cy="477486"/>
            <a:chOff x="1383" y="448"/>
            <a:chExt cx="408" cy="409"/>
          </a:xfrm>
          <a:solidFill>
            <a:schemeClr val="bg1"/>
          </a:solidFill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EBF018EF-3BD5-A262-206C-17E8CC6ABF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3" y="448"/>
              <a:ext cx="408" cy="409"/>
            </a:xfrm>
            <a:custGeom>
              <a:avLst/>
              <a:gdLst>
                <a:gd name="T0" fmla="*/ 138 w 276"/>
                <a:gd name="T1" fmla="*/ 276 h 276"/>
                <a:gd name="T2" fmla="*/ 0 w 276"/>
                <a:gd name="T3" fmla="*/ 138 h 276"/>
                <a:gd name="T4" fmla="*/ 138 w 276"/>
                <a:gd name="T5" fmla="*/ 0 h 276"/>
                <a:gd name="T6" fmla="*/ 276 w 276"/>
                <a:gd name="T7" fmla="*/ 138 h 276"/>
                <a:gd name="T8" fmla="*/ 138 w 276"/>
                <a:gd name="T9" fmla="*/ 276 h 276"/>
                <a:gd name="T10" fmla="*/ 138 w 276"/>
                <a:gd name="T11" fmla="*/ 12 h 276"/>
                <a:gd name="T12" fmla="*/ 12 w 276"/>
                <a:gd name="T13" fmla="*/ 138 h 276"/>
                <a:gd name="T14" fmla="*/ 138 w 276"/>
                <a:gd name="T15" fmla="*/ 264 h 276"/>
                <a:gd name="T16" fmla="*/ 264 w 276"/>
                <a:gd name="T17" fmla="*/ 138 h 276"/>
                <a:gd name="T18" fmla="*/ 138 w 276"/>
                <a:gd name="T19" fmla="*/ 1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276">
                  <a:moveTo>
                    <a:pt x="138" y="276"/>
                  </a:moveTo>
                  <a:cubicBezTo>
                    <a:pt x="62" y="276"/>
                    <a:pt x="0" y="214"/>
                    <a:pt x="0" y="138"/>
                  </a:cubicBezTo>
                  <a:cubicBezTo>
                    <a:pt x="0" y="62"/>
                    <a:pt x="62" y="0"/>
                    <a:pt x="138" y="0"/>
                  </a:cubicBezTo>
                  <a:cubicBezTo>
                    <a:pt x="215" y="0"/>
                    <a:pt x="276" y="62"/>
                    <a:pt x="276" y="138"/>
                  </a:cubicBezTo>
                  <a:cubicBezTo>
                    <a:pt x="276" y="214"/>
                    <a:pt x="215" y="276"/>
                    <a:pt x="138" y="276"/>
                  </a:cubicBezTo>
                  <a:close/>
                  <a:moveTo>
                    <a:pt x="138" y="12"/>
                  </a:moveTo>
                  <a:cubicBezTo>
                    <a:pt x="69" y="12"/>
                    <a:pt x="12" y="68"/>
                    <a:pt x="12" y="138"/>
                  </a:cubicBezTo>
                  <a:cubicBezTo>
                    <a:pt x="12" y="207"/>
                    <a:pt x="69" y="264"/>
                    <a:pt x="138" y="264"/>
                  </a:cubicBezTo>
                  <a:cubicBezTo>
                    <a:pt x="208" y="264"/>
                    <a:pt x="264" y="207"/>
                    <a:pt x="264" y="138"/>
                  </a:cubicBezTo>
                  <a:cubicBezTo>
                    <a:pt x="264" y="68"/>
                    <a:pt x="208" y="12"/>
                    <a:pt x="1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F8C96912-645F-E591-3777-D9486CAA9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5" y="768"/>
              <a:ext cx="124" cy="18"/>
            </a:xfrm>
            <a:custGeom>
              <a:avLst/>
              <a:gdLst>
                <a:gd name="T0" fmla="*/ 78 w 84"/>
                <a:gd name="T1" fmla="*/ 12 h 12"/>
                <a:gd name="T2" fmla="*/ 6 w 84"/>
                <a:gd name="T3" fmla="*/ 12 h 12"/>
                <a:gd name="T4" fmla="*/ 0 w 84"/>
                <a:gd name="T5" fmla="*/ 6 h 12"/>
                <a:gd name="T6" fmla="*/ 6 w 84"/>
                <a:gd name="T7" fmla="*/ 0 h 12"/>
                <a:gd name="T8" fmla="*/ 78 w 84"/>
                <a:gd name="T9" fmla="*/ 0 h 12"/>
                <a:gd name="T10" fmla="*/ 84 w 84"/>
                <a:gd name="T11" fmla="*/ 6 h 12"/>
                <a:gd name="T12" fmla="*/ 78 w 8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2">
                  <a:moveTo>
                    <a:pt x="78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3"/>
                    <a:pt x="84" y="6"/>
                  </a:cubicBezTo>
                  <a:cubicBezTo>
                    <a:pt x="84" y="9"/>
                    <a:pt x="82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CD7AC6B-AE31-DF78-3013-8989D0AB3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3" y="608"/>
              <a:ext cx="53" cy="169"/>
            </a:xfrm>
            <a:custGeom>
              <a:avLst/>
              <a:gdLst>
                <a:gd name="T0" fmla="*/ 30 w 36"/>
                <a:gd name="T1" fmla="*/ 114 h 114"/>
                <a:gd name="T2" fmla="*/ 24 w 36"/>
                <a:gd name="T3" fmla="*/ 108 h 114"/>
                <a:gd name="T4" fmla="*/ 24 w 36"/>
                <a:gd name="T5" fmla="*/ 12 h 114"/>
                <a:gd name="T6" fmla="*/ 6 w 36"/>
                <a:gd name="T7" fmla="*/ 12 h 114"/>
                <a:gd name="T8" fmla="*/ 0 w 36"/>
                <a:gd name="T9" fmla="*/ 6 h 114"/>
                <a:gd name="T10" fmla="*/ 6 w 36"/>
                <a:gd name="T11" fmla="*/ 0 h 114"/>
                <a:gd name="T12" fmla="*/ 30 w 36"/>
                <a:gd name="T13" fmla="*/ 0 h 114"/>
                <a:gd name="T14" fmla="*/ 36 w 36"/>
                <a:gd name="T15" fmla="*/ 6 h 114"/>
                <a:gd name="T16" fmla="*/ 36 w 36"/>
                <a:gd name="T17" fmla="*/ 108 h 114"/>
                <a:gd name="T18" fmla="*/ 30 w 36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14">
                  <a:moveTo>
                    <a:pt x="30" y="114"/>
                  </a:moveTo>
                  <a:cubicBezTo>
                    <a:pt x="27" y="114"/>
                    <a:pt x="24" y="111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11"/>
                    <a:pt x="34" y="114"/>
                    <a:pt x="30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7CCE67EC-DB31-B358-51AF-76A546667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" y="528"/>
              <a:ext cx="35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31" name="Group 113">
            <a:extLst>
              <a:ext uri="{FF2B5EF4-FFF2-40B4-BE49-F238E27FC236}">
                <a16:creationId xmlns:a16="http://schemas.microsoft.com/office/drawing/2014/main" id="{C0A9FAD7-80B2-6D2C-842F-3D8732D9E8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49068" y="3270773"/>
            <a:ext cx="449792" cy="449789"/>
            <a:chOff x="4482" y="1720"/>
            <a:chExt cx="425" cy="425"/>
          </a:xfrm>
          <a:solidFill>
            <a:schemeClr val="bg1"/>
          </a:solidFill>
        </p:grpSpPr>
        <p:sp>
          <p:nvSpPr>
            <p:cNvPr id="32" name="Freeform 114">
              <a:extLst>
                <a:ext uri="{FF2B5EF4-FFF2-40B4-BE49-F238E27FC236}">
                  <a16:creationId xmlns:a16="http://schemas.microsoft.com/office/drawing/2014/main" id="{1623A0E1-0707-B348-C05B-0166BD5B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18"/>
              <a:ext cx="105" cy="149"/>
            </a:xfrm>
            <a:custGeom>
              <a:avLst/>
              <a:gdLst>
                <a:gd name="T0" fmla="*/ 40 w 71"/>
                <a:gd name="T1" fmla="*/ 42 h 101"/>
                <a:gd name="T2" fmla="*/ 67 w 71"/>
                <a:gd name="T3" fmla="*/ 12 h 101"/>
                <a:gd name="T4" fmla="*/ 70 w 71"/>
                <a:gd name="T5" fmla="*/ 5 h 101"/>
                <a:gd name="T6" fmla="*/ 64 w 71"/>
                <a:gd name="T7" fmla="*/ 0 h 101"/>
                <a:gd name="T8" fmla="*/ 10 w 71"/>
                <a:gd name="T9" fmla="*/ 0 h 101"/>
                <a:gd name="T10" fmla="*/ 4 w 71"/>
                <a:gd name="T11" fmla="*/ 6 h 101"/>
                <a:gd name="T12" fmla="*/ 10 w 71"/>
                <a:gd name="T13" fmla="*/ 12 h 101"/>
                <a:gd name="T14" fmla="*/ 52 w 71"/>
                <a:gd name="T15" fmla="*/ 12 h 101"/>
                <a:gd name="T16" fmla="*/ 25 w 71"/>
                <a:gd name="T17" fmla="*/ 42 h 101"/>
                <a:gd name="T18" fmla="*/ 22 w 71"/>
                <a:gd name="T19" fmla="*/ 47 h 101"/>
                <a:gd name="T20" fmla="*/ 28 w 71"/>
                <a:gd name="T21" fmla="*/ 53 h 101"/>
                <a:gd name="T22" fmla="*/ 31 w 71"/>
                <a:gd name="T23" fmla="*/ 53 h 101"/>
                <a:gd name="T24" fmla="*/ 58 w 71"/>
                <a:gd name="T25" fmla="*/ 71 h 101"/>
                <a:gd name="T26" fmla="*/ 58 w 71"/>
                <a:gd name="T27" fmla="*/ 71 h 101"/>
                <a:gd name="T28" fmla="*/ 37 w 71"/>
                <a:gd name="T29" fmla="*/ 89 h 101"/>
                <a:gd name="T30" fmla="*/ 12 w 71"/>
                <a:gd name="T31" fmla="*/ 77 h 101"/>
                <a:gd name="T32" fmla="*/ 7 w 71"/>
                <a:gd name="T33" fmla="*/ 75 h 101"/>
                <a:gd name="T34" fmla="*/ 0 w 71"/>
                <a:gd name="T35" fmla="*/ 82 h 101"/>
                <a:gd name="T36" fmla="*/ 2 w 71"/>
                <a:gd name="T37" fmla="*/ 86 h 101"/>
                <a:gd name="T38" fmla="*/ 37 w 71"/>
                <a:gd name="T39" fmla="*/ 101 h 101"/>
                <a:gd name="T40" fmla="*/ 71 w 71"/>
                <a:gd name="T41" fmla="*/ 71 h 101"/>
                <a:gd name="T42" fmla="*/ 71 w 71"/>
                <a:gd name="T43" fmla="*/ 71 h 101"/>
                <a:gd name="T44" fmla="*/ 40 w 71"/>
                <a:gd name="T45" fmla="*/ 4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101">
                  <a:moveTo>
                    <a:pt x="40" y="4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9" y="10"/>
                    <a:pt x="70" y="8"/>
                    <a:pt x="70" y="5"/>
                  </a:cubicBezTo>
                  <a:cubicBezTo>
                    <a:pt x="70" y="2"/>
                    <a:pt x="68" y="0"/>
                    <a:pt x="6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2"/>
                    <a:pt x="4" y="6"/>
                  </a:cubicBezTo>
                  <a:cubicBezTo>
                    <a:pt x="4" y="9"/>
                    <a:pt x="7" y="12"/>
                    <a:pt x="10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3" y="44"/>
                    <a:pt x="22" y="46"/>
                    <a:pt x="22" y="47"/>
                  </a:cubicBezTo>
                  <a:cubicBezTo>
                    <a:pt x="22" y="51"/>
                    <a:pt x="25" y="53"/>
                    <a:pt x="28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8" y="53"/>
                    <a:pt x="58" y="60"/>
                    <a:pt x="5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82"/>
                    <a:pt x="49" y="89"/>
                    <a:pt x="37" y="89"/>
                  </a:cubicBezTo>
                  <a:cubicBezTo>
                    <a:pt x="27" y="89"/>
                    <a:pt x="19" y="85"/>
                    <a:pt x="12" y="77"/>
                  </a:cubicBezTo>
                  <a:cubicBezTo>
                    <a:pt x="10" y="76"/>
                    <a:pt x="9" y="75"/>
                    <a:pt x="7" y="75"/>
                  </a:cubicBezTo>
                  <a:cubicBezTo>
                    <a:pt x="3" y="75"/>
                    <a:pt x="0" y="78"/>
                    <a:pt x="0" y="82"/>
                  </a:cubicBezTo>
                  <a:cubicBezTo>
                    <a:pt x="0" y="83"/>
                    <a:pt x="1" y="85"/>
                    <a:pt x="2" y="86"/>
                  </a:cubicBezTo>
                  <a:cubicBezTo>
                    <a:pt x="11" y="96"/>
                    <a:pt x="23" y="101"/>
                    <a:pt x="37" y="101"/>
                  </a:cubicBezTo>
                  <a:cubicBezTo>
                    <a:pt x="57" y="101"/>
                    <a:pt x="71" y="88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55"/>
                    <a:pt x="59" y="44"/>
                    <a:pt x="4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5">
              <a:extLst>
                <a:ext uri="{FF2B5EF4-FFF2-40B4-BE49-F238E27FC236}">
                  <a16:creationId xmlns:a16="http://schemas.microsoft.com/office/drawing/2014/main" id="{EB2A307A-7369-C079-AF77-2572DA07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755"/>
              <a:ext cx="425" cy="390"/>
            </a:xfrm>
            <a:custGeom>
              <a:avLst/>
              <a:gdLst>
                <a:gd name="T0" fmla="*/ 282 w 288"/>
                <a:gd name="T1" fmla="*/ 264 h 264"/>
                <a:gd name="T2" fmla="*/ 6 w 288"/>
                <a:gd name="T3" fmla="*/ 264 h 264"/>
                <a:gd name="T4" fmla="*/ 0 w 288"/>
                <a:gd name="T5" fmla="*/ 258 h 264"/>
                <a:gd name="T6" fmla="*/ 0 w 288"/>
                <a:gd name="T7" fmla="*/ 6 h 264"/>
                <a:gd name="T8" fmla="*/ 6 w 288"/>
                <a:gd name="T9" fmla="*/ 0 h 264"/>
                <a:gd name="T10" fmla="*/ 54 w 288"/>
                <a:gd name="T11" fmla="*/ 0 h 264"/>
                <a:gd name="T12" fmla="*/ 60 w 288"/>
                <a:gd name="T13" fmla="*/ 6 h 264"/>
                <a:gd name="T14" fmla="*/ 54 w 288"/>
                <a:gd name="T15" fmla="*/ 12 h 264"/>
                <a:gd name="T16" fmla="*/ 12 w 288"/>
                <a:gd name="T17" fmla="*/ 12 h 264"/>
                <a:gd name="T18" fmla="*/ 12 w 288"/>
                <a:gd name="T19" fmla="*/ 252 h 264"/>
                <a:gd name="T20" fmla="*/ 276 w 288"/>
                <a:gd name="T21" fmla="*/ 252 h 264"/>
                <a:gd name="T22" fmla="*/ 276 w 288"/>
                <a:gd name="T23" fmla="*/ 12 h 264"/>
                <a:gd name="T24" fmla="*/ 234 w 288"/>
                <a:gd name="T25" fmla="*/ 12 h 264"/>
                <a:gd name="T26" fmla="*/ 228 w 288"/>
                <a:gd name="T27" fmla="*/ 6 h 264"/>
                <a:gd name="T28" fmla="*/ 234 w 288"/>
                <a:gd name="T29" fmla="*/ 0 h 264"/>
                <a:gd name="T30" fmla="*/ 282 w 288"/>
                <a:gd name="T31" fmla="*/ 0 h 264"/>
                <a:gd name="T32" fmla="*/ 288 w 288"/>
                <a:gd name="T33" fmla="*/ 6 h 264"/>
                <a:gd name="T34" fmla="*/ 288 w 288"/>
                <a:gd name="T35" fmla="*/ 258 h 264"/>
                <a:gd name="T36" fmla="*/ 282 w 288"/>
                <a:gd name="T3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64">
                  <a:moveTo>
                    <a:pt x="282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2" y="264"/>
                    <a:pt x="0" y="262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276" y="252"/>
                    <a:pt x="276" y="252"/>
                    <a:pt x="276" y="25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0" y="12"/>
                    <a:pt x="228" y="10"/>
                    <a:pt x="228" y="6"/>
                  </a:cubicBezTo>
                  <a:cubicBezTo>
                    <a:pt x="228" y="3"/>
                    <a:pt x="230" y="0"/>
                    <a:pt x="234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258"/>
                    <a:pt x="288" y="258"/>
                    <a:pt x="288" y="258"/>
                  </a:cubicBezTo>
                  <a:cubicBezTo>
                    <a:pt x="288" y="262"/>
                    <a:pt x="285" y="264"/>
                    <a:pt x="282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16">
              <a:extLst>
                <a:ext uri="{FF2B5EF4-FFF2-40B4-BE49-F238E27FC236}">
                  <a16:creationId xmlns:a16="http://schemas.microsoft.com/office/drawing/2014/main" id="{DF3802DC-6519-91CE-3EAB-90A29C819A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" y="1720"/>
              <a:ext cx="71" cy="88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2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8"/>
                    <a:pt x="45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A5098AC3-BAE8-3C04-DEAE-7CAFC3034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" y="1720"/>
              <a:ext cx="71" cy="88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2" y="60"/>
                    <a:pt x="0" y="58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8"/>
                    <a:pt x="45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27278A25-B7C6-52DA-90E6-119B4A4A2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1755"/>
              <a:ext cx="177" cy="18"/>
            </a:xfrm>
            <a:custGeom>
              <a:avLst/>
              <a:gdLst>
                <a:gd name="T0" fmla="*/ 114 w 120"/>
                <a:gd name="T1" fmla="*/ 12 h 12"/>
                <a:gd name="T2" fmla="*/ 6 w 120"/>
                <a:gd name="T3" fmla="*/ 12 h 12"/>
                <a:gd name="T4" fmla="*/ 0 w 120"/>
                <a:gd name="T5" fmla="*/ 6 h 12"/>
                <a:gd name="T6" fmla="*/ 6 w 120"/>
                <a:gd name="T7" fmla="*/ 0 h 12"/>
                <a:gd name="T8" fmla="*/ 114 w 120"/>
                <a:gd name="T9" fmla="*/ 0 h 12"/>
                <a:gd name="T10" fmla="*/ 120 w 120"/>
                <a:gd name="T11" fmla="*/ 6 h 12"/>
                <a:gd name="T12" fmla="*/ 114 w 12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">
                  <a:moveTo>
                    <a:pt x="11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7" y="0"/>
                    <a:pt x="120" y="3"/>
                    <a:pt x="120" y="6"/>
                  </a:cubicBezTo>
                  <a:cubicBezTo>
                    <a:pt x="120" y="10"/>
                    <a:pt x="117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9">
              <a:extLst>
                <a:ext uri="{FF2B5EF4-FFF2-40B4-BE49-F238E27FC236}">
                  <a16:creationId xmlns:a16="http://schemas.microsoft.com/office/drawing/2014/main" id="{B485FA78-0354-EF76-1DC0-4F6C23BE7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1844"/>
              <a:ext cx="425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09">
            <a:extLst>
              <a:ext uri="{FF2B5EF4-FFF2-40B4-BE49-F238E27FC236}">
                <a16:creationId xmlns:a16="http://schemas.microsoft.com/office/drawing/2014/main" id="{AD5B1904-1976-5122-B56E-9FD7F16D63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33289" y="3269722"/>
            <a:ext cx="450850" cy="450850"/>
            <a:chOff x="2407" y="2996"/>
            <a:chExt cx="426" cy="426"/>
          </a:xfrm>
          <a:solidFill>
            <a:schemeClr val="bg1"/>
          </a:solidFill>
        </p:grpSpPr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7DE31FAE-447B-012D-CF92-269831569A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7" y="2996"/>
              <a:ext cx="426" cy="426"/>
            </a:xfrm>
            <a:custGeom>
              <a:avLst/>
              <a:gdLst>
                <a:gd name="T0" fmla="*/ 282 w 288"/>
                <a:gd name="T1" fmla="*/ 288 h 288"/>
                <a:gd name="T2" fmla="*/ 6 w 288"/>
                <a:gd name="T3" fmla="*/ 288 h 288"/>
                <a:gd name="T4" fmla="*/ 0 w 288"/>
                <a:gd name="T5" fmla="*/ 282 h 288"/>
                <a:gd name="T6" fmla="*/ 0 w 288"/>
                <a:gd name="T7" fmla="*/ 6 h 288"/>
                <a:gd name="T8" fmla="*/ 6 w 288"/>
                <a:gd name="T9" fmla="*/ 0 h 288"/>
                <a:gd name="T10" fmla="*/ 282 w 288"/>
                <a:gd name="T11" fmla="*/ 0 h 288"/>
                <a:gd name="T12" fmla="*/ 288 w 288"/>
                <a:gd name="T13" fmla="*/ 6 h 288"/>
                <a:gd name="T14" fmla="*/ 288 w 288"/>
                <a:gd name="T15" fmla="*/ 282 h 288"/>
                <a:gd name="T16" fmla="*/ 282 w 288"/>
                <a:gd name="T17" fmla="*/ 288 h 288"/>
                <a:gd name="T18" fmla="*/ 12 w 288"/>
                <a:gd name="T19" fmla="*/ 276 h 288"/>
                <a:gd name="T20" fmla="*/ 276 w 288"/>
                <a:gd name="T21" fmla="*/ 276 h 288"/>
                <a:gd name="T22" fmla="*/ 276 w 288"/>
                <a:gd name="T23" fmla="*/ 12 h 288"/>
                <a:gd name="T24" fmla="*/ 12 w 288"/>
                <a:gd name="T25" fmla="*/ 12 h 288"/>
                <a:gd name="T26" fmla="*/ 12 w 288"/>
                <a:gd name="T2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88">
                  <a:moveTo>
                    <a:pt x="282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3" y="288"/>
                    <a:pt x="0" y="286"/>
                    <a:pt x="0" y="2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6"/>
                    <a:pt x="285" y="288"/>
                    <a:pt x="282" y="288"/>
                  </a:cubicBezTo>
                  <a:close/>
                  <a:moveTo>
                    <a:pt x="12" y="276"/>
                  </a:moveTo>
                  <a:cubicBezTo>
                    <a:pt x="276" y="276"/>
                    <a:pt x="276" y="276"/>
                    <a:pt x="276" y="276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51" name="Freeform 111">
              <a:extLst>
                <a:ext uri="{FF2B5EF4-FFF2-40B4-BE49-F238E27FC236}">
                  <a16:creationId xmlns:a16="http://schemas.microsoft.com/office/drawing/2014/main" id="{0C8861F3-1789-20A1-9CD5-B8CCBD198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067"/>
              <a:ext cx="145" cy="106"/>
            </a:xfrm>
            <a:custGeom>
              <a:avLst/>
              <a:gdLst>
                <a:gd name="T0" fmla="*/ 31 w 98"/>
                <a:gd name="T1" fmla="*/ 72 h 72"/>
                <a:gd name="T2" fmla="*/ 27 w 98"/>
                <a:gd name="T3" fmla="*/ 70 h 72"/>
                <a:gd name="T4" fmla="*/ 3 w 98"/>
                <a:gd name="T5" fmla="*/ 46 h 72"/>
                <a:gd name="T6" fmla="*/ 3 w 98"/>
                <a:gd name="T7" fmla="*/ 38 h 72"/>
                <a:gd name="T8" fmla="*/ 11 w 98"/>
                <a:gd name="T9" fmla="*/ 38 h 72"/>
                <a:gd name="T10" fmla="*/ 31 w 98"/>
                <a:gd name="T11" fmla="*/ 58 h 72"/>
                <a:gd name="T12" fmla="*/ 87 w 98"/>
                <a:gd name="T13" fmla="*/ 2 h 72"/>
                <a:gd name="T14" fmla="*/ 95 w 98"/>
                <a:gd name="T15" fmla="*/ 2 h 72"/>
                <a:gd name="T16" fmla="*/ 95 w 98"/>
                <a:gd name="T17" fmla="*/ 10 h 72"/>
                <a:gd name="T18" fmla="*/ 35 w 98"/>
                <a:gd name="T19" fmla="*/ 70 h 72"/>
                <a:gd name="T20" fmla="*/ 31 w 98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2">
                  <a:moveTo>
                    <a:pt x="31" y="72"/>
                  </a:moveTo>
                  <a:cubicBezTo>
                    <a:pt x="29" y="72"/>
                    <a:pt x="28" y="72"/>
                    <a:pt x="27" y="7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4"/>
                    <a:pt x="0" y="40"/>
                    <a:pt x="3" y="38"/>
                  </a:cubicBezTo>
                  <a:cubicBezTo>
                    <a:pt x="5" y="36"/>
                    <a:pt x="9" y="36"/>
                    <a:pt x="11" y="3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0"/>
                    <a:pt x="93" y="0"/>
                    <a:pt x="95" y="2"/>
                  </a:cubicBezTo>
                  <a:cubicBezTo>
                    <a:pt x="98" y="4"/>
                    <a:pt x="98" y="8"/>
                    <a:pt x="95" y="1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2"/>
                    <a:pt x="32" y="72"/>
                    <a:pt x="3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52" name="Freeform 112">
              <a:extLst>
                <a:ext uri="{FF2B5EF4-FFF2-40B4-BE49-F238E27FC236}">
                  <a16:creationId xmlns:a16="http://schemas.microsoft.com/office/drawing/2014/main" id="{3A6B02A3-1E01-A125-77C2-5A6062A2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227"/>
              <a:ext cx="145" cy="106"/>
            </a:xfrm>
            <a:custGeom>
              <a:avLst/>
              <a:gdLst>
                <a:gd name="T0" fmla="*/ 31 w 98"/>
                <a:gd name="T1" fmla="*/ 72 h 72"/>
                <a:gd name="T2" fmla="*/ 27 w 98"/>
                <a:gd name="T3" fmla="*/ 70 h 72"/>
                <a:gd name="T4" fmla="*/ 3 w 98"/>
                <a:gd name="T5" fmla="*/ 46 h 72"/>
                <a:gd name="T6" fmla="*/ 3 w 98"/>
                <a:gd name="T7" fmla="*/ 38 h 72"/>
                <a:gd name="T8" fmla="*/ 11 w 98"/>
                <a:gd name="T9" fmla="*/ 38 h 72"/>
                <a:gd name="T10" fmla="*/ 31 w 98"/>
                <a:gd name="T11" fmla="*/ 58 h 72"/>
                <a:gd name="T12" fmla="*/ 87 w 98"/>
                <a:gd name="T13" fmla="*/ 2 h 72"/>
                <a:gd name="T14" fmla="*/ 95 w 98"/>
                <a:gd name="T15" fmla="*/ 2 h 72"/>
                <a:gd name="T16" fmla="*/ 95 w 98"/>
                <a:gd name="T17" fmla="*/ 10 h 72"/>
                <a:gd name="T18" fmla="*/ 35 w 98"/>
                <a:gd name="T19" fmla="*/ 70 h 72"/>
                <a:gd name="T20" fmla="*/ 31 w 98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72">
                  <a:moveTo>
                    <a:pt x="31" y="72"/>
                  </a:moveTo>
                  <a:cubicBezTo>
                    <a:pt x="29" y="72"/>
                    <a:pt x="28" y="72"/>
                    <a:pt x="27" y="70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4"/>
                    <a:pt x="0" y="40"/>
                    <a:pt x="3" y="38"/>
                  </a:cubicBezTo>
                  <a:cubicBezTo>
                    <a:pt x="5" y="36"/>
                    <a:pt x="9" y="36"/>
                    <a:pt x="11" y="3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9" y="0"/>
                    <a:pt x="93" y="0"/>
                    <a:pt x="95" y="2"/>
                  </a:cubicBezTo>
                  <a:cubicBezTo>
                    <a:pt x="98" y="4"/>
                    <a:pt x="98" y="8"/>
                    <a:pt x="95" y="1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2"/>
                    <a:pt x="32" y="72"/>
                    <a:pt x="3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53" name="Freeform 113">
              <a:extLst>
                <a:ext uri="{FF2B5EF4-FFF2-40B4-BE49-F238E27FC236}">
                  <a16:creationId xmlns:a16="http://schemas.microsoft.com/office/drawing/2014/main" id="{B26EC586-D0C2-5A76-805A-575FCBAC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3138"/>
              <a:ext cx="160" cy="18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6 w 108"/>
                <a:gd name="T7" fmla="*/ 0 h 12"/>
                <a:gd name="T8" fmla="*/ 102 w 108"/>
                <a:gd name="T9" fmla="*/ 0 h 12"/>
                <a:gd name="T10" fmla="*/ 108 w 108"/>
                <a:gd name="T11" fmla="*/ 6 h 12"/>
                <a:gd name="T12" fmla="*/ 102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10"/>
                    <a:pt x="105" y="12"/>
                    <a:pt x="10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54" name="Freeform 114">
              <a:extLst>
                <a:ext uri="{FF2B5EF4-FFF2-40B4-BE49-F238E27FC236}">
                  <a16:creationId xmlns:a16="http://schemas.microsoft.com/office/drawing/2014/main" id="{2ECBBAE4-B04B-CAF4-5442-6E15F9A2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3298"/>
              <a:ext cx="160" cy="18"/>
            </a:xfrm>
            <a:custGeom>
              <a:avLst/>
              <a:gdLst>
                <a:gd name="T0" fmla="*/ 102 w 108"/>
                <a:gd name="T1" fmla="*/ 12 h 12"/>
                <a:gd name="T2" fmla="*/ 6 w 108"/>
                <a:gd name="T3" fmla="*/ 12 h 12"/>
                <a:gd name="T4" fmla="*/ 0 w 108"/>
                <a:gd name="T5" fmla="*/ 6 h 12"/>
                <a:gd name="T6" fmla="*/ 6 w 108"/>
                <a:gd name="T7" fmla="*/ 0 h 12"/>
                <a:gd name="T8" fmla="*/ 102 w 108"/>
                <a:gd name="T9" fmla="*/ 0 h 12"/>
                <a:gd name="T10" fmla="*/ 108 w 108"/>
                <a:gd name="T11" fmla="*/ 6 h 12"/>
                <a:gd name="T12" fmla="*/ 102 w 10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2">
                  <a:moveTo>
                    <a:pt x="10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3"/>
                    <a:pt x="108" y="6"/>
                  </a:cubicBezTo>
                  <a:cubicBezTo>
                    <a:pt x="108" y="10"/>
                    <a:pt x="105" y="12"/>
                    <a:pt x="10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55" name="Group 60">
            <a:extLst>
              <a:ext uri="{FF2B5EF4-FFF2-40B4-BE49-F238E27FC236}">
                <a16:creationId xmlns:a16="http://schemas.microsoft.com/office/drawing/2014/main" id="{0D9B14DB-0707-E2DA-156C-55712CE21B0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3108" y="3295537"/>
            <a:ext cx="470186" cy="418432"/>
            <a:chOff x="4479" y="1744"/>
            <a:chExt cx="427" cy="380"/>
          </a:xfrm>
          <a:solidFill>
            <a:schemeClr val="bg1"/>
          </a:solidFill>
        </p:grpSpPr>
        <p:sp>
          <p:nvSpPr>
            <p:cNvPr id="56" name="Freeform 61">
              <a:extLst>
                <a:ext uri="{FF2B5EF4-FFF2-40B4-BE49-F238E27FC236}">
                  <a16:creationId xmlns:a16="http://schemas.microsoft.com/office/drawing/2014/main" id="{8E4A7985-91FF-58F3-A8E7-3B69D82F6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8" y="1744"/>
              <a:ext cx="338" cy="362"/>
            </a:xfrm>
            <a:custGeom>
              <a:avLst/>
              <a:gdLst>
                <a:gd name="T0" fmla="*/ 168 w 228"/>
                <a:gd name="T1" fmla="*/ 245 h 245"/>
                <a:gd name="T2" fmla="*/ 90 w 228"/>
                <a:gd name="T3" fmla="*/ 245 h 245"/>
                <a:gd name="T4" fmla="*/ 41 w 228"/>
                <a:gd name="T5" fmla="*/ 239 h 245"/>
                <a:gd name="T6" fmla="*/ 5 w 228"/>
                <a:gd name="T7" fmla="*/ 233 h 245"/>
                <a:gd name="T8" fmla="*/ 0 w 228"/>
                <a:gd name="T9" fmla="*/ 227 h 245"/>
                <a:gd name="T10" fmla="*/ 0 w 228"/>
                <a:gd name="T11" fmla="*/ 125 h 245"/>
                <a:gd name="T12" fmla="*/ 6 w 228"/>
                <a:gd name="T13" fmla="*/ 119 h 245"/>
                <a:gd name="T14" fmla="*/ 78 w 228"/>
                <a:gd name="T15" fmla="*/ 23 h 245"/>
                <a:gd name="T16" fmla="*/ 95 w 228"/>
                <a:gd name="T17" fmla="*/ 1 h 245"/>
                <a:gd name="T18" fmla="*/ 126 w 228"/>
                <a:gd name="T19" fmla="*/ 30 h 245"/>
                <a:gd name="T20" fmla="*/ 117 w 228"/>
                <a:gd name="T21" fmla="*/ 89 h 245"/>
                <a:gd name="T22" fmla="*/ 204 w 228"/>
                <a:gd name="T23" fmla="*/ 89 h 245"/>
                <a:gd name="T24" fmla="*/ 228 w 228"/>
                <a:gd name="T25" fmla="*/ 113 h 245"/>
                <a:gd name="T26" fmla="*/ 211 w 228"/>
                <a:gd name="T27" fmla="*/ 141 h 245"/>
                <a:gd name="T28" fmla="*/ 216 w 228"/>
                <a:gd name="T29" fmla="*/ 155 h 245"/>
                <a:gd name="T30" fmla="*/ 200 w 228"/>
                <a:gd name="T31" fmla="*/ 177 h 245"/>
                <a:gd name="T32" fmla="*/ 204 w 228"/>
                <a:gd name="T33" fmla="*/ 191 h 245"/>
                <a:gd name="T34" fmla="*/ 188 w 228"/>
                <a:gd name="T35" fmla="*/ 213 h 245"/>
                <a:gd name="T36" fmla="*/ 192 w 228"/>
                <a:gd name="T37" fmla="*/ 227 h 245"/>
                <a:gd name="T38" fmla="*/ 168 w 228"/>
                <a:gd name="T39" fmla="*/ 245 h 245"/>
                <a:gd name="T40" fmla="*/ 12 w 228"/>
                <a:gd name="T41" fmla="*/ 222 h 245"/>
                <a:gd name="T42" fmla="*/ 44 w 228"/>
                <a:gd name="T43" fmla="*/ 227 h 245"/>
                <a:gd name="T44" fmla="*/ 90 w 228"/>
                <a:gd name="T45" fmla="*/ 233 h 245"/>
                <a:gd name="T46" fmla="*/ 168 w 228"/>
                <a:gd name="T47" fmla="*/ 233 h 245"/>
                <a:gd name="T48" fmla="*/ 180 w 228"/>
                <a:gd name="T49" fmla="*/ 227 h 245"/>
                <a:gd name="T50" fmla="*/ 168 w 228"/>
                <a:gd name="T51" fmla="*/ 215 h 245"/>
                <a:gd name="T52" fmla="*/ 162 w 228"/>
                <a:gd name="T53" fmla="*/ 209 h 245"/>
                <a:gd name="T54" fmla="*/ 168 w 228"/>
                <a:gd name="T55" fmla="*/ 203 h 245"/>
                <a:gd name="T56" fmla="*/ 180 w 228"/>
                <a:gd name="T57" fmla="*/ 203 h 245"/>
                <a:gd name="T58" fmla="*/ 192 w 228"/>
                <a:gd name="T59" fmla="*/ 191 h 245"/>
                <a:gd name="T60" fmla="*/ 180 w 228"/>
                <a:gd name="T61" fmla="*/ 179 h 245"/>
                <a:gd name="T62" fmla="*/ 174 w 228"/>
                <a:gd name="T63" fmla="*/ 173 h 245"/>
                <a:gd name="T64" fmla="*/ 180 w 228"/>
                <a:gd name="T65" fmla="*/ 167 h 245"/>
                <a:gd name="T66" fmla="*/ 192 w 228"/>
                <a:gd name="T67" fmla="*/ 167 h 245"/>
                <a:gd name="T68" fmla="*/ 204 w 228"/>
                <a:gd name="T69" fmla="*/ 155 h 245"/>
                <a:gd name="T70" fmla="*/ 192 w 228"/>
                <a:gd name="T71" fmla="*/ 143 h 245"/>
                <a:gd name="T72" fmla="*/ 186 w 228"/>
                <a:gd name="T73" fmla="*/ 137 h 245"/>
                <a:gd name="T74" fmla="*/ 192 w 228"/>
                <a:gd name="T75" fmla="*/ 131 h 245"/>
                <a:gd name="T76" fmla="*/ 204 w 228"/>
                <a:gd name="T77" fmla="*/ 131 h 245"/>
                <a:gd name="T78" fmla="*/ 216 w 228"/>
                <a:gd name="T79" fmla="*/ 113 h 245"/>
                <a:gd name="T80" fmla="*/ 204 w 228"/>
                <a:gd name="T81" fmla="*/ 101 h 245"/>
                <a:gd name="T82" fmla="*/ 108 w 228"/>
                <a:gd name="T83" fmla="*/ 101 h 245"/>
                <a:gd name="T84" fmla="*/ 103 w 228"/>
                <a:gd name="T85" fmla="*/ 98 h 245"/>
                <a:gd name="T86" fmla="*/ 102 w 228"/>
                <a:gd name="T87" fmla="*/ 92 h 245"/>
                <a:gd name="T88" fmla="*/ 114 w 228"/>
                <a:gd name="T89" fmla="*/ 33 h 245"/>
                <a:gd name="T90" fmla="*/ 97 w 228"/>
                <a:gd name="T91" fmla="*/ 13 h 245"/>
                <a:gd name="T92" fmla="*/ 90 w 228"/>
                <a:gd name="T93" fmla="*/ 23 h 245"/>
                <a:gd name="T94" fmla="*/ 12 w 228"/>
                <a:gd name="T95" fmla="*/ 130 h 245"/>
                <a:gd name="T96" fmla="*/ 12 w 228"/>
                <a:gd name="T97" fmla="*/ 2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245">
                  <a:moveTo>
                    <a:pt x="168" y="245"/>
                  </a:moveTo>
                  <a:cubicBezTo>
                    <a:pt x="90" y="245"/>
                    <a:pt x="90" y="245"/>
                    <a:pt x="90" y="245"/>
                  </a:cubicBezTo>
                  <a:cubicBezTo>
                    <a:pt x="68" y="245"/>
                    <a:pt x="57" y="242"/>
                    <a:pt x="41" y="239"/>
                  </a:cubicBezTo>
                  <a:cubicBezTo>
                    <a:pt x="32" y="237"/>
                    <a:pt x="21" y="235"/>
                    <a:pt x="5" y="233"/>
                  </a:cubicBezTo>
                  <a:cubicBezTo>
                    <a:pt x="2" y="232"/>
                    <a:pt x="0" y="230"/>
                    <a:pt x="0" y="227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3" y="119"/>
                    <a:pt x="6" y="119"/>
                  </a:cubicBezTo>
                  <a:cubicBezTo>
                    <a:pt x="31" y="119"/>
                    <a:pt x="78" y="68"/>
                    <a:pt x="78" y="23"/>
                  </a:cubicBezTo>
                  <a:cubicBezTo>
                    <a:pt x="78" y="12"/>
                    <a:pt x="85" y="3"/>
                    <a:pt x="95" y="1"/>
                  </a:cubicBezTo>
                  <a:cubicBezTo>
                    <a:pt x="106" y="0"/>
                    <a:pt x="119" y="6"/>
                    <a:pt x="126" y="30"/>
                  </a:cubicBezTo>
                  <a:cubicBezTo>
                    <a:pt x="130" y="47"/>
                    <a:pt x="122" y="75"/>
                    <a:pt x="117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17" y="89"/>
                    <a:pt x="228" y="100"/>
                    <a:pt x="228" y="113"/>
                  </a:cubicBezTo>
                  <a:cubicBezTo>
                    <a:pt x="228" y="122"/>
                    <a:pt x="222" y="136"/>
                    <a:pt x="211" y="141"/>
                  </a:cubicBezTo>
                  <a:cubicBezTo>
                    <a:pt x="214" y="145"/>
                    <a:pt x="216" y="150"/>
                    <a:pt x="216" y="155"/>
                  </a:cubicBezTo>
                  <a:cubicBezTo>
                    <a:pt x="216" y="165"/>
                    <a:pt x="209" y="174"/>
                    <a:pt x="200" y="177"/>
                  </a:cubicBezTo>
                  <a:cubicBezTo>
                    <a:pt x="202" y="181"/>
                    <a:pt x="204" y="186"/>
                    <a:pt x="204" y="191"/>
                  </a:cubicBezTo>
                  <a:cubicBezTo>
                    <a:pt x="204" y="201"/>
                    <a:pt x="197" y="210"/>
                    <a:pt x="188" y="213"/>
                  </a:cubicBezTo>
                  <a:cubicBezTo>
                    <a:pt x="190" y="217"/>
                    <a:pt x="192" y="222"/>
                    <a:pt x="192" y="227"/>
                  </a:cubicBezTo>
                  <a:cubicBezTo>
                    <a:pt x="192" y="239"/>
                    <a:pt x="184" y="245"/>
                    <a:pt x="168" y="245"/>
                  </a:cubicBezTo>
                  <a:close/>
                  <a:moveTo>
                    <a:pt x="12" y="222"/>
                  </a:moveTo>
                  <a:cubicBezTo>
                    <a:pt x="25" y="224"/>
                    <a:pt x="35" y="226"/>
                    <a:pt x="44" y="227"/>
                  </a:cubicBezTo>
                  <a:cubicBezTo>
                    <a:pt x="59" y="231"/>
                    <a:pt x="69" y="233"/>
                    <a:pt x="90" y="233"/>
                  </a:cubicBezTo>
                  <a:cubicBezTo>
                    <a:pt x="168" y="233"/>
                    <a:pt x="168" y="233"/>
                    <a:pt x="168" y="233"/>
                  </a:cubicBezTo>
                  <a:cubicBezTo>
                    <a:pt x="180" y="233"/>
                    <a:pt x="180" y="230"/>
                    <a:pt x="180" y="227"/>
                  </a:cubicBezTo>
                  <a:cubicBezTo>
                    <a:pt x="180" y="220"/>
                    <a:pt x="174" y="215"/>
                    <a:pt x="168" y="215"/>
                  </a:cubicBezTo>
                  <a:cubicBezTo>
                    <a:pt x="165" y="215"/>
                    <a:pt x="162" y="212"/>
                    <a:pt x="162" y="209"/>
                  </a:cubicBezTo>
                  <a:cubicBezTo>
                    <a:pt x="162" y="205"/>
                    <a:pt x="165" y="203"/>
                    <a:pt x="168" y="203"/>
                  </a:cubicBezTo>
                  <a:cubicBezTo>
                    <a:pt x="180" y="203"/>
                    <a:pt x="180" y="203"/>
                    <a:pt x="180" y="203"/>
                  </a:cubicBezTo>
                  <a:cubicBezTo>
                    <a:pt x="186" y="203"/>
                    <a:pt x="192" y="197"/>
                    <a:pt x="192" y="191"/>
                  </a:cubicBezTo>
                  <a:cubicBezTo>
                    <a:pt x="192" y="184"/>
                    <a:pt x="186" y="179"/>
                    <a:pt x="180" y="179"/>
                  </a:cubicBezTo>
                  <a:cubicBezTo>
                    <a:pt x="177" y="179"/>
                    <a:pt x="174" y="176"/>
                    <a:pt x="174" y="173"/>
                  </a:cubicBezTo>
                  <a:cubicBezTo>
                    <a:pt x="174" y="169"/>
                    <a:pt x="177" y="167"/>
                    <a:pt x="180" y="167"/>
                  </a:cubicBezTo>
                  <a:cubicBezTo>
                    <a:pt x="192" y="167"/>
                    <a:pt x="192" y="167"/>
                    <a:pt x="192" y="167"/>
                  </a:cubicBezTo>
                  <a:cubicBezTo>
                    <a:pt x="198" y="167"/>
                    <a:pt x="204" y="161"/>
                    <a:pt x="204" y="155"/>
                  </a:cubicBezTo>
                  <a:cubicBezTo>
                    <a:pt x="204" y="148"/>
                    <a:pt x="198" y="143"/>
                    <a:pt x="192" y="143"/>
                  </a:cubicBezTo>
                  <a:cubicBezTo>
                    <a:pt x="189" y="143"/>
                    <a:pt x="186" y="140"/>
                    <a:pt x="186" y="137"/>
                  </a:cubicBezTo>
                  <a:cubicBezTo>
                    <a:pt x="186" y="133"/>
                    <a:pt x="189" y="131"/>
                    <a:pt x="192" y="131"/>
                  </a:cubicBezTo>
                  <a:cubicBezTo>
                    <a:pt x="204" y="131"/>
                    <a:pt x="204" y="131"/>
                    <a:pt x="204" y="131"/>
                  </a:cubicBezTo>
                  <a:cubicBezTo>
                    <a:pt x="210" y="131"/>
                    <a:pt x="216" y="120"/>
                    <a:pt x="216" y="113"/>
                  </a:cubicBezTo>
                  <a:cubicBezTo>
                    <a:pt x="216" y="106"/>
                    <a:pt x="210" y="101"/>
                    <a:pt x="204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6" y="101"/>
                    <a:pt x="104" y="100"/>
                    <a:pt x="103" y="98"/>
                  </a:cubicBezTo>
                  <a:cubicBezTo>
                    <a:pt x="102" y="96"/>
                    <a:pt x="102" y="94"/>
                    <a:pt x="102" y="92"/>
                  </a:cubicBezTo>
                  <a:cubicBezTo>
                    <a:pt x="107" y="81"/>
                    <a:pt x="119" y="49"/>
                    <a:pt x="114" y="33"/>
                  </a:cubicBezTo>
                  <a:cubicBezTo>
                    <a:pt x="110" y="18"/>
                    <a:pt x="102" y="12"/>
                    <a:pt x="97" y="13"/>
                  </a:cubicBezTo>
                  <a:cubicBezTo>
                    <a:pt x="93" y="14"/>
                    <a:pt x="90" y="18"/>
                    <a:pt x="90" y="23"/>
                  </a:cubicBezTo>
                  <a:cubicBezTo>
                    <a:pt x="90" y="70"/>
                    <a:pt x="45" y="124"/>
                    <a:pt x="12" y="130"/>
                  </a:cubicBezTo>
                  <a:lnTo>
                    <a:pt x="12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57" name="Freeform 62">
              <a:extLst>
                <a:ext uri="{FF2B5EF4-FFF2-40B4-BE49-F238E27FC236}">
                  <a16:creationId xmlns:a16="http://schemas.microsoft.com/office/drawing/2014/main" id="{E7538A7C-E97B-BA28-8B07-7E5D2D423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9" y="1894"/>
              <a:ext cx="107" cy="230"/>
            </a:xfrm>
            <a:custGeom>
              <a:avLst/>
              <a:gdLst>
                <a:gd name="T0" fmla="*/ 66 w 72"/>
                <a:gd name="T1" fmla="*/ 156 h 156"/>
                <a:gd name="T2" fmla="*/ 6 w 72"/>
                <a:gd name="T3" fmla="*/ 156 h 156"/>
                <a:gd name="T4" fmla="*/ 0 w 72"/>
                <a:gd name="T5" fmla="*/ 150 h 156"/>
                <a:gd name="T6" fmla="*/ 0 w 72"/>
                <a:gd name="T7" fmla="*/ 6 h 156"/>
                <a:gd name="T8" fmla="*/ 6 w 72"/>
                <a:gd name="T9" fmla="*/ 0 h 156"/>
                <a:gd name="T10" fmla="*/ 66 w 72"/>
                <a:gd name="T11" fmla="*/ 0 h 156"/>
                <a:gd name="T12" fmla="*/ 72 w 72"/>
                <a:gd name="T13" fmla="*/ 6 h 156"/>
                <a:gd name="T14" fmla="*/ 72 w 72"/>
                <a:gd name="T15" fmla="*/ 150 h 156"/>
                <a:gd name="T16" fmla="*/ 66 w 72"/>
                <a:gd name="T17" fmla="*/ 156 h 156"/>
                <a:gd name="T18" fmla="*/ 12 w 72"/>
                <a:gd name="T19" fmla="*/ 144 h 156"/>
                <a:gd name="T20" fmla="*/ 60 w 72"/>
                <a:gd name="T21" fmla="*/ 144 h 156"/>
                <a:gd name="T22" fmla="*/ 60 w 72"/>
                <a:gd name="T23" fmla="*/ 12 h 156"/>
                <a:gd name="T24" fmla="*/ 12 w 72"/>
                <a:gd name="T25" fmla="*/ 12 h 156"/>
                <a:gd name="T26" fmla="*/ 12 w 72"/>
                <a:gd name="T27" fmla="*/ 14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56">
                  <a:moveTo>
                    <a:pt x="66" y="156"/>
                  </a:moveTo>
                  <a:cubicBezTo>
                    <a:pt x="6" y="156"/>
                    <a:pt x="6" y="156"/>
                    <a:pt x="6" y="156"/>
                  </a:cubicBez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2"/>
                    <a:pt x="72" y="6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72" y="153"/>
                    <a:pt x="69" y="156"/>
                    <a:pt x="66" y="156"/>
                  </a:cubicBezTo>
                  <a:close/>
                  <a:moveTo>
                    <a:pt x="12" y="144"/>
                  </a:moveTo>
                  <a:cubicBezTo>
                    <a:pt x="60" y="144"/>
                    <a:pt x="60" y="144"/>
                    <a:pt x="60" y="14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8" name="Oval 63">
              <a:extLst>
                <a:ext uri="{FF2B5EF4-FFF2-40B4-BE49-F238E27FC236}">
                  <a16:creationId xmlns:a16="http://schemas.microsoft.com/office/drawing/2014/main" id="{9720F38F-AB91-CDB5-5C61-590D7F185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2071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70" name="Group 109">
            <a:extLst>
              <a:ext uri="{FF2B5EF4-FFF2-40B4-BE49-F238E27FC236}">
                <a16:creationId xmlns:a16="http://schemas.microsoft.com/office/drawing/2014/main" id="{B6C5A3DE-4837-D920-A885-DA7AA05D505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16875" y="3300602"/>
            <a:ext cx="457021" cy="455902"/>
            <a:chOff x="2412" y="1730"/>
            <a:chExt cx="408" cy="407"/>
          </a:xfrm>
          <a:solidFill>
            <a:schemeClr val="bg1"/>
          </a:solidFill>
        </p:grpSpPr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51A298BD-3120-D0BF-1D70-63703004D7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" y="1730"/>
              <a:ext cx="319" cy="320"/>
            </a:xfrm>
            <a:custGeom>
              <a:avLst/>
              <a:gdLst>
                <a:gd name="T0" fmla="*/ 49 w 216"/>
                <a:gd name="T1" fmla="*/ 216 h 216"/>
                <a:gd name="T2" fmla="*/ 49 w 216"/>
                <a:gd name="T3" fmla="*/ 216 h 216"/>
                <a:gd name="T4" fmla="*/ 44 w 216"/>
                <a:gd name="T5" fmla="*/ 214 h 216"/>
                <a:gd name="T6" fmla="*/ 2 w 216"/>
                <a:gd name="T7" fmla="*/ 172 h 216"/>
                <a:gd name="T8" fmla="*/ 2 w 216"/>
                <a:gd name="T9" fmla="*/ 163 h 216"/>
                <a:gd name="T10" fmla="*/ 142 w 216"/>
                <a:gd name="T11" fmla="*/ 23 h 216"/>
                <a:gd name="T12" fmla="*/ 209 w 216"/>
                <a:gd name="T13" fmla="*/ 0 h 216"/>
                <a:gd name="T14" fmla="*/ 214 w 216"/>
                <a:gd name="T15" fmla="*/ 2 h 216"/>
                <a:gd name="T16" fmla="*/ 216 w 216"/>
                <a:gd name="T17" fmla="*/ 7 h 216"/>
                <a:gd name="T18" fmla="*/ 193 w 216"/>
                <a:gd name="T19" fmla="*/ 74 h 216"/>
                <a:gd name="T20" fmla="*/ 53 w 216"/>
                <a:gd name="T21" fmla="*/ 214 h 216"/>
                <a:gd name="T22" fmla="*/ 49 w 216"/>
                <a:gd name="T23" fmla="*/ 216 h 216"/>
                <a:gd name="T24" fmla="*/ 15 w 216"/>
                <a:gd name="T25" fmla="*/ 168 h 216"/>
                <a:gd name="T26" fmla="*/ 49 w 216"/>
                <a:gd name="T27" fmla="*/ 201 h 216"/>
                <a:gd name="T28" fmla="*/ 184 w 216"/>
                <a:gd name="T29" fmla="*/ 66 h 216"/>
                <a:gd name="T30" fmla="*/ 202 w 216"/>
                <a:gd name="T31" fmla="*/ 14 h 216"/>
                <a:gd name="T32" fmla="*/ 151 w 216"/>
                <a:gd name="T33" fmla="*/ 32 h 216"/>
                <a:gd name="T34" fmla="*/ 15 w 216"/>
                <a:gd name="T35" fmla="*/ 16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" h="216">
                  <a:moveTo>
                    <a:pt x="49" y="216"/>
                  </a:moveTo>
                  <a:cubicBezTo>
                    <a:pt x="49" y="216"/>
                    <a:pt x="49" y="216"/>
                    <a:pt x="49" y="216"/>
                  </a:cubicBezTo>
                  <a:cubicBezTo>
                    <a:pt x="47" y="216"/>
                    <a:pt x="46" y="215"/>
                    <a:pt x="44" y="214"/>
                  </a:cubicBezTo>
                  <a:cubicBezTo>
                    <a:pt x="2" y="172"/>
                    <a:pt x="2" y="172"/>
                    <a:pt x="2" y="172"/>
                  </a:cubicBezTo>
                  <a:cubicBezTo>
                    <a:pt x="0" y="170"/>
                    <a:pt x="0" y="166"/>
                    <a:pt x="2" y="163"/>
                  </a:cubicBezTo>
                  <a:cubicBezTo>
                    <a:pt x="2" y="163"/>
                    <a:pt x="134" y="32"/>
                    <a:pt x="142" y="23"/>
                  </a:cubicBezTo>
                  <a:cubicBezTo>
                    <a:pt x="156" y="10"/>
                    <a:pt x="204" y="1"/>
                    <a:pt x="209" y="0"/>
                  </a:cubicBezTo>
                  <a:cubicBezTo>
                    <a:pt x="211" y="0"/>
                    <a:pt x="213" y="1"/>
                    <a:pt x="214" y="2"/>
                  </a:cubicBezTo>
                  <a:cubicBezTo>
                    <a:pt x="216" y="3"/>
                    <a:pt x="216" y="5"/>
                    <a:pt x="216" y="7"/>
                  </a:cubicBezTo>
                  <a:cubicBezTo>
                    <a:pt x="215" y="13"/>
                    <a:pt x="207" y="61"/>
                    <a:pt x="193" y="7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2" y="215"/>
                    <a:pt x="50" y="216"/>
                    <a:pt x="49" y="216"/>
                  </a:cubicBezTo>
                  <a:close/>
                  <a:moveTo>
                    <a:pt x="15" y="168"/>
                  </a:moveTo>
                  <a:cubicBezTo>
                    <a:pt x="49" y="201"/>
                    <a:pt x="49" y="201"/>
                    <a:pt x="49" y="201"/>
                  </a:cubicBezTo>
                  <a:cubicBezTo>
                    <a:pt x="184" y="66"/>
                    <a:pt x="184" y="66"/>
                    <a:pt x="184" y="66"/>
                  </a:cubicBezTo>
                  <a:cubicBezTo>
                    <a:pt x="192" y="59"/>
                    <a:pt x="199" y="33"/>
                    <a:pt x="202" y="14"/>
                  </a:cubicBezTo>
                  <a:cubicBezTo>
                    <a:pt x="183" y="18"/>
                    <a:pt x="158" y="25"/>
                    <a:pt x="151" y="32"/>
                  </a:cubicBezTo>
                  <a:cubicBezTo>
                    <a:pt x="143" y="39"/>
                    <a:pt x="38" y="145"/>
                    <a:pt x="1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2" name="Freeform 111">
              <a:extLst>
                <a:ext uri="{FF2B5EF4-FFF2-40B4-BE49-F238E27FC236}">
                  <a16:creationId xmlns:a16="http://schemas.microsoft.com/office/drawing/2014/main" id="{1A948145-629C-B0CF-1F0C-2E798DEE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943"/>
              <a:ext cx="81" cy="82"/>
            </a:xfrm>
            <a:custGeom>
              <a:avLst/>
              <a:gdLst>
                <a:gd name="T0" fmla="*/ 49 w 55"/>
                <a:gd name="T1" fmla="*/ 55 h 55"/>
                <a:gd name="T2" fmla="*/ 44 w 55"/>
                <a:gd name="T3" fmla="*/ 53 h 55"/>
                <a:gd name="T4" fmla="*/ 2 w 55"/>
                <a:gd name="T5" fmla="*/ 11 h 55"/>
                <a:gd name="T6" fmla="*/ 2 w 55"/>
                <a:gd name="T7" fmla="*/ 2 h 55"/>
                <a:gd name="T8" fmla="*/ 11 w 55"/>
                <a:gd name="T9" fmla="*/ 2 h 55"/>
                <a:gd name="T10" fmla="*/ 53 w 55"/>
                <a:gd name="T11" fmla="*/ 45 h 55"/>
                <a:gd name="T12" fmla="*/ 53 w 55"/>
                <a:gd name="T13" fmla="*/ 53 h 55"/>
                <a:gd name="T14" fmla="*/ 49 w 55"/>
                <a:gd name="T1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55">
                  <a:moveTo>
                    <a:pt x="49" y="55"/>
                  </a:moveTo>
                  <a:cubicBezTo>
                    <a:pt x="47" y="55"/>
                    <a:pt x="46" y="54"/>
                    <a:pt x="44" y="5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5" y="47"/>
                    <a:pt x="55" y="51"/>
                    <a:pt x="53" y="53"/>
                  </a:cubicBezTo>
                  <a:cubicBezTo>
                    <a:pt x="52" y="54"/>
                    <a:pt x="50" y="55"/>
                    <a:pt x="4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112">
              <a:extLst>
                <a:ext uri="{FF2B5EF4-FFF2-40B4-BE49-F238E27FC236}">
                  <a16:creationId xmlns:a16="http://schemas.microsoft.com/office/drawing/2014/main" id="{0E2764A5-8AFC-C3A5-76B8-9900006FB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937"/>
              <a:ext cx="112" cy="200"/>
            </a:xfrm>
            <a:custGeom>
              <a:avLst/>
              <a:gdLst>
                <a:gd name="T0" fmla="*/ 7 w 76"/>
                <a:gd name="T1" fmla="*/ 135 h 135"/>
                <a:gd name="T2" fmla="*/ 4 w 76"/>
                <a:gd name="T3" fmla="*/ 135 h 135"/>
                <a:gd name="T4" fmla="*/ 1 w 76"/>
                <a:gd name="T5" fmla="*/ 129 h 135"/>
                <a:gd name="T6" fmla="*/ 9 w 76"/>
                <a:gd name="T7" fmla="*/ 61 h 135"/>
                <a:gd name="T8" fmla="*/ 15 w 76"/>
                <a:gd name="T9" fmla="*/ 56 h 135"/>
                <a:gd name="T10" fmla="*/ 21 w 76"/>
                <a:gd name="T11" fmla="*/ 63 h 135"/>
                <a:gd name="T12" fmla="*/ 15 w 76"/>
                <a:gd name="T13" fmla="*/ 113 h 135"/>
                <a:gd name="T14" fmla="*/ 45 w 76"/>
                <a:gd name="T15" fmla="*/ 83 h 135"/>
                <a:gd name="T16" fmla="*/ 60 w 76"/>
                <a:gd name="T17" fmla="*/ 60 h 135"/>
                <a:gd name="T18" fmla="*/ 64 w 76"/>
                <a:gd name="T19" fmla="*/ 6 h 135"/>
                <a:gd name="T20" fmla="*/ 70 w 76"/>
                <a:gd name="T21" fmla="*/ 0 h 135"/>
                <a:gd name="T22" fmla="*/ 76 w 76"/>
                <a:gd name="T23" fmla="*/ 6 h 135"/>
                <a:gd name="T24" fmla="*/ 72 w 76"/>
                <a:gd name="T25" fmla="*/ 63 h 135"/>
                <a:gd name="T26" fmla="*/ 53 w 76"/>
                <a:gd name="T27" fmla="*/ 91 h 135"/>
                <a:gd name="T28" fmla="*/ 11 w 76"/>
                <a:gd name="T29" fmla="*/ 134 h 135"/>
                <a:gd name="T30" fmla="*/ 7 w 76"/>
                <a:gd name="T3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6" h="135">
                  <a:moveTo>
                    <a:pt x="7" y="135"/>
                  </a:moveTo>
                  <a:cubicBezTo>
                    <a:pt x="6" y="135"/>
                    <a:pt x="5" y="135"/>
                    <a:pt x="4" y="135"/>
                  </a:cubicBezTo>
                  <a:cubicBezTo>
                    <a:pt x="2" y="134"/>
                    <a:pt x="0" y="131"/>
                    <a:pt x="1" y="129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58"/>
                    <a:pt x="12" y="56"/>
                    <a:pt x="15" y="56"/>
                  </a:cubicBezTo>
                  <a:cubicBezTo>
                    <a:pt x="19" y="57"/>
                    <a:pt x="21" y="60"/>
                    <a:pt x="21" y="6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50" y="77"/>
                    <a:pt x="58" y="66"/>
                    <a:pt x="60" y="60"/>
                  </a:cubicBezTo>
                  <a:cubicBezTo>
                    <a:pt x="62" y="55"/>
                    <a:pt x="64" y="42"/>
                    <a:pt x="64" y="6"/>
                  </a:cubicBezTo>
                  <a:cubicBezTo>
                    <a:pt x="64" y="3"/>
                    <a:pt x="67" y="0"/>
                    <a:pt x="70" y="0"/>
                  </a:cubicBezTo>
                  <a:cubicBezTo>
                    <a:pt x="74" y="0"/>
                    <a:pt x="76" y="3"/>
                    <a:pt x="76" y="6"/>
                  </a:cubicBezTo>
                  <a:cubicBezTo>
                    <a:pt x="76" y="35"/>
                    <a:pt x="75" y="54"/>
                    <a:pt x="72" y="63"/>
                  </a:cubicBezTo>
                  <a:cubicBezTo>
                    <a:pt x="69" y="73"/>
                    <a:pt x="59" y="86"/>
                    <a:pt x="53" y="91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0" y="135"/>
                    <a:pt x="8" y="135"/>
                    <a:pt x="7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113">
              <a:extLst>
                <a:ext uri="{FF2B5EF4-FFF2-40B4-BE49-F238E27FC236}">
                  <a16:creationId xmlns:a16="http://schemas.microsoft.com/office/drawing/2014/main" id="{85C4C6B7-9F9B-56ED-AC89-E91DDE7AE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875"/>
              <a:ext cx="201" cy="113"/>
            </a:xfrm>
            <a:custGeom>
              <a:avLst/>
              <a:gdLst>
                <a:gd name="T0" fmla="*/ 7 w 136"/>
                <a:gd name="T1" fmla="*/ 76 h 76"/>
                <a:gd name="T2" fmla="*/ 2 w 136"/>
                <a:gd name="T3" fmla="*/ 72 h 76"/>
                <a:gd name="T4" fmla="*/ 3 w 136"/>
                <a:gd name="T5" fmla="*/ 65 h 76"/>
                <a:gd name="T6" fmla="*/ 45 w 136"/>
                <a:gd name="T7" fmla="*/ 23 h 76"/>
                <a:gd name="T8" fmla="*/ 73 w 136"/>
                <a:gd name="T9" fmla="*/ 4 h 76"/>
                <a:gd name="T10" fmla="*/ 128 w 136"/>
                <a:gd name="T11" fmla="*/ 0 h 76"/>
                <a:gd name="T12" fmla="*/ 130 w 136"/>
                <a:gd name="T13" fmla="*/ 0 h 76"/>
                <a:gd name="T14" fmla="*/ 136 w 136"/>
                <a:gd name="T15" fmla="*/ 6 h 76"/>
                <a:gd name="T16" fmla="*/ 130 w 136"/>
                <a:gd name="T17" fmla="*/ 12 h 76"/>
                <a:gd name="T18" fmla="*/ 128 w 136"/>
                <a:gd name="T19" fmla="*/ 12 h 76"/>
                <a:gd name="T20" fmla="*/ 76 w 136"/>
                <a:gd name="T21" fmla="*/ 15 h 76"/>
                <a:gd name="T22" fmla="*/ 54 w 136"/>
                <a:gd name="T23" fmla="*/ 31 h 76"/>
                <a:gd name="T24" fmla="*/ 23 w 136"/>
                <a:gd name="T25" fmla="*/ 61 h 76"/>
                <a:gd name="T26" fmla="*/ 74 w 136"/>
                <a:gd name="T27" fmla="*/ 55 h 76"/>
                <a:gd name="T28" fmla="*/ 81 w 136"/>
                <a:gd name="T29" fmla="*/ 61 h 76"/>
                <a:gd name="T30" fmla="*/ 75 w 136"/>
                <a:gd name="T31" fmla="*/ 67 h 76"/>
                <a:gd name="T32" fmla="*/ 8 w 136"/>
                <a:gd name="T33" fmla="*/ 76 h 76"/>
                <a:gd name="T34" fmla="*/ 7 w 136"/>
                <a:gd name="T3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76">
                  <a:moveTo>
                    <a:pt x="7" y="76"/>
                  </a:moveTo>
                  <a:cubicBezTo>
                    <a:pt x="5" y="76"/>
                    <a:pt x="3" y="74"/>
                    <a:pt x="2" y="72"/>
                  </a:cubicBezTo>
                  <a:cubicBezTo>
                    <a:pt x="0" y="70"/>
                    <a:pt x="1" y="67"/>
                    <a:pt x="3" y="65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51" y="17"/>
                    <a:pt x="63" y="7"/>
                    <a:pt x="73" y="4"/>
                  </a:cubicBezTo>
                  <a:cubicBezTo>
                    <a:pt x="84" y="0"/>
                    <a:pt x="110" y="0"/>
                    <a:pt x="128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6" y="3"/>
                    <a:pt x="136" y="6"/>
                  </a:cubicBezTo>
                  <a:cubicBezTo>
                    <a:pt x="136" y="9"/>
                    <a:pt x="133" y="12"/>
                    <a:pt x="130" y="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01" y="12"/>
                    <a:pt x="84" y="13"/>
                    <a:pt x="76" y="15"/>
                  </a:cubicBezTo>
                  <a:cubicBezTo>
                    <a:pt x="70" y="18"/>
                    <a:pt x="60" y="25"/>
                    <a:pt x="54" y="3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7" y="55"/>
                    <a:pt x="80" y="57"/>
                    <a:pt x="81" y="61"/>
                  </a:cubicBezTo>
                  <a:cubicBezTo>
                    <a:pt x="81" y="64"/>
                    <a:pt x="79" y="67"/>
                    <a:pt x="75" y="6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6"/>
                    <a:pt x="7" y="76"/>
                    <a:pt x="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230E76E8-37D6-F5CE-A435-0FCDB062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1995"/>
              <a:ext cx="131" cy="136"/>
            </a:xfrm>
            <a:custGeom>
              <a:avLst/>
              <a:gdLst>
                <a:gd name="T0" fmla="*/ 6 w 89"/>
                <a:gd name="T1" fmla="*/ 92 h 92"/>
                <a:gd name="T2" fmla="*/ 2 w 89"/>
                <a:gd name="T3" fmla="*/ 91 h 92"/>
                <a:gd name="T4" fmla="*/ 0 w 89"/>
                <a:gd name="T5" fmla="*/ 85 h 92"/>
                <a:gd name="T6" fmla="*/ 27 w 89"/>
                <a:gd name="T7" fmla="*/ 14 h 92"/>
                <a:gd name="T8" fmla="*/ 66 w 89"/>
                <a:gd name="T9" fmla="*/ 10 h 92"/>
                <a:gd name="T10" fmla="*/ 66 w 89"/>
                <a:gd name="T11" fmla="*/ 18 h 92"/>
                <a:gd name="T12" fmla="*/ 57 w 89"/>
                <a:gd name="T13" fmla="*/ 18 h 92"/>
                <a:gd name="T14" fmla="*/ 36 w 89"/>
                <a:gd name="T15" fmla="*/ 22 h 92"/>
                <a:gd name="T16" fmla="*/ 15 w 89"/>
                <a:gd name="T17" fmla="*/ 78 h 92"/>
                <a:gd name="T18" fmla="*/ 70 w 89"/>
                <a:gd name="T19" fmla="*/ 56 h 92"/>
                <a:gd name="T20" fmla="*/ 77 w 89"/>
                <a:gd name="T21" fmla="*/ 42 h 92"/>
                <a:gd name="T22" fmla="*/ 74 w 89"/>
                <a:gd name="T23" fmla="*/ 35 h 92"/>
                <a:gd name="T24" fmla="*/ 74 w 89"/>
                <a:gd name="T25" fmla="*/ 27 h 92"/>
                <a:gd name="T26" fmla="*/ 83 w 89"/>
                <a:gd name="T27" fmla="*/ 27 h 92"/>
                <a:gd name="T28" fmla="*/ 89 w 89"/>
                <a:gd name="T29" fmla="*/ 42 h 92"/>
                <a:gd name="T30" fmla="*/ 78 w 89"/>
                <a:gd name="T31" fmla="*/ 65 h 92"/>
                <a:gd name="T32" fmla="*/ 8 w 89"/>
                <a:gd name="T33" fmla="*/ 92 h 92"/>
                <a:gd name="T34" fmla="*/ 6 w 89"/>
                <a:gd name="T3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92">
                  <a:moveTo>
                    <a:pt x="6" y="92"/>
                  </a:moveTo>
                  <a:cubicBezTo>
                    <a:pt x="5" y="92"/>
                    <a:pt x="3" y="92"/>
                    <a:pt x="2" y="91"/>
                  </a:cubicBezTo>
                  <a:cubicBezTo>
                    <a:pt x="0" y="89"/>
                    <a:pt x="0" y="87"/>
                    <a:pt x="0" y="85"/>
                  </a:cubicBezTo>
                  <a:cubicBezTo>
                    <a:pt x="2" y="79"/>
                    <a:pt x="15" y="27"/>
                    <a:pt x="27" y="14"/>
                  </a:cubicBezTo>
                  <a:cubicBezTo>
                    <a:pt x="40" y="1"/>
                    <a:pt x="55" y="0"/>
                    <a:pt x="66" y="10"/>
                  </a:cubicBezTo>
                  <a:cubicBezTo>
                    <a:pt x="68" y="12"/>
                    <a:pt x="68" y="16"/>
                    <a:pt x="66" y="18"/>
                  </a:cubicBezTo>
                  <a:cubicBezTo>
                    <a:pt x="63" y="21"/>
                    <a:pt x="59" y="21"/>
                    <a:pt x="57" y="18"/>
                  </a:cubicBezTo>
                  <a:cubicBezTo>
                    <a:pt x="49" y="10"/>
                    <a:pt x="38" y="20"/>
                    <a:pt x="36" y="22"/>
                  </a:cubicBezTo>
                  <a:cubicBezTo>
                    <a:pt x="29" y="29"/>
                    <a:pt x="20" y="57"/>
                    <a:pt x="15" y="78"/>
                  </a:cubicBezTo>
                  <a:cubicBezTo>
                    <a:pt x="36" y="72"/>
                    <a:pt x="63" y="63"/>
                    <a:pt x="70" y="56"/>
                  </a:cubicBezTo>
                  <a:cubicBezTo>
                    <a:pt x="74" y="52"/>
                    <a:pt x="77" y="47"/>
                    <a:pt x="77" y="42"/>
                  </a:cubicBezTo>
                  <a:cubicBezTo>
                    <a:pt x="77" y="40"/>
                    <a:pt x="76" y="37"/>
                    <a:pt x="74" y="35"/>
                  </a:cubicBezTo>
                  <a:cubicBezTo>
                    <a:pt x="72" y="33"/>
                    <a:pt x="72" y="29"/>
                    <a:pt x="74" y="27"/>
                  </a:cubicBezTo>
                  <a:cubicBezTo>
                    <a:pt x="76" y="24"/>
                    <a:pt x="80" y="24"/>
                    <a:pt x="83" y="27"/>
                  </a:cubicBezTo>
                  <a:cubicBezTo>
                    <a:pt x="87" y="31"/>
                    <a:pt x="89" y="36"/>
                    <a:pt x="89" y="42"/>
                  </a:cubicBezTo>
                  <a:cubicBezTo>
                    <a:pt x="89" y="50"/>
                    <a:pt x="85" y="58"/>
                    <a:pt x="78" y="65"/>
                  </a:cubicBezTo>
                  <a:cubicBezTo>
                    <a:pt x="66" y="77"/>
                    <a:pt x="14" y="91"/>
                    <a:pt x="8" y="92"/>
                  </a:cubicBezTo>
                  <a:cubicBezTo>
                    <a:pt x="7" y="92"/>
                    <a:pt x="7" y="92"/>
                    <a:pt x="6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25528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A8CAAE8-6963-18A4-0AD5-09D8E5FD2E56}"/>
              </a:ext>
            </a:extLst>
          </p:cNvPr>
          <p:cNvSpPr/>
          <p:nvPr/>
        </p:nvSpPr>
        <p:spPr bwMode="auto">
          <a:xfrm>
            <a:off x="4572000" y="1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 descr="Ein Bild, das Kleidung, Person, Mann, Wand enthält.&#10;&#10;Automatisch generierte Beschreibung">
            <a:extLst>
              <a:ext uri="{FF2B5EF4-FFF2-40B4-BE49-F238E27FC236}">
                <a16:creationId xmlns:a16="http://schemas.microsoft.com/office/drawing/2014/main" id="{915C38CE-D821-E0FD-AD2B-106C532F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" y="2003126"/>
            <a:ext cx="4271940" cy="28517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E62D891-F3D9-3F6A-87D9-2731AF58FF33}"/>
              </a:ext>
            </a:extLst>
          </p:cNvPr>
          <p:cNvSpPr/>
          <p:nvPr/>
        </p:nvSpPr>
        <p:spPr bwMode="auto">
          <a:xfrm>
            <a:off x="0" y="0"/>
            <a:ext cx="1154097" cy="1145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61B8D2-EFC7-21F8-7E37-439C75A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795" y="2641584"/>
            <a:ext cx="3359648" cy="73667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Reforming the Business Partnership Program</a:t>
            </a: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5A29C5F-083A-1DCA-2E62-45C12F805002}"/>
              </a:ext>
            </a:extLst>
          </p:cNvPr>
          <p:cNvSpPr txBox="1">
            <a:spLocks/>
          </p:cNvSpPr>
          <p:nvPr/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23</a:t>
            </a:fld>
            <a:endParaRPr lang="de-AT" sz="1200" b="1" dirty="0">
              <a:solidFill>
                <a:srgbClr val="FF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2482D98-28E8-670D-CC43-B6F161D7A3FC}"/>
              </a:ext>
            </a:extLst>
          </p:cNvPr>
          <p:cNvSpPr txBox="1"/>
          <p:nvPr/>
        </p:nvSpPr>
        <p:spPr>
          <a:xfrm>
            <a:off x="5230795" y="3513782"/>
            <a:ext cx="3359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1800" dirty="0">
                <a:latin typeface="+mn-lt"/>
              </a:rPr>
              <a:t>Guiding Principles</a:t>
            </a:r>
          </a:p>
          <a:p>
            <a:pPr marL="514350" indent="-514350">
              <a:buAutoNum type="arabicPeriod"/>
            </a:pPr>
            <a:r>
              <a:rPr lang="en-GB" sz="1800" dirty="0">
                <a:latin typeface="+mn-lt"/>
              </a:rPr>
              <a:t>Call for Proposals </a:t>
            </a:r>
          </a:p>
          <a:p>
            <a:pPr marL="514350" indent="-514350">
              <a:buAutoNum type="arabicPeriod"/>
            </a:pPr>
            <a:r>
              <a:rPr lang="en-GB" sz="18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Optimizing funding procedures</a:t>
            </a:r>
          </a:p>
        </p:txBody>
      </p:sp>
    </p:spTree>
    <p:extLst>
      <p:ext uri="{BB962C8B-B14F-4D97-AF65-F5344CB8AC3E}">
        <p14:creationId xmlns:p14="http://schemas.microsoft.com/office/powerpoint/2010/main" val="42253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A69FE-6A0D-7506-3527-C38AC44C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Optimizing funding procedures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C80E99-E428-193E-D2B1-737C73FC2D9A}"/>
              </a:ext>
            </a:extLst>
          </p:cNvPr>
          <p:cNvSpPr txBox="1">
            <a:spLocks/>
          </p:cNvSpPr>
          <p:nvPr/>
        </p:nvSpPr>
        <p:spPr>
          <a:xfrm>
            <a:off x="845875" y="2001616"/>
            <a:ext cx="7452250" cy="3393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50" indent="-285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─"/>
              <a:defRPr sz="1600">
                <a:solidFill>
                  <a:schemeClr val="tx1"/>
                </a:solidFill>
                <a:latin typeface="+mn-lt"/>
              </a:defRPr>
            </a:lvl2pPr>
            <a:lvl3pPr marL="538163" indent="-274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─"/>
              <a:defRPr sz="1600">
                <a:solidFill>
                  <a:schemeClr val="tx1"/>
                </a:solidFill>
                <a:latin typeface="+mn-lt"/>
              </a:defRPr>
            </a:lvl3pPr>
            <a:lvl4pPr marL="571500" indent="800100" algn="l" rtl="0" eaLnBrk="1" fontAlgn="base" hangingPunct="1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4pPr>
            <a:lvl5pPr marL="21145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71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0289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861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9433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de-DE" kern="0" dirty="0"/>
              <a:t>ACTUAL and </a:t>
            </a:r>
            <a:r>
              <a:rPr lang="de-DE" kern="0" dirty="0" err="1"/>
              <a:t>revised</a:t>
            </a:r>
            <a:r>
              <a:rPr lang="de-DE" kern="0" dirty="0"/>
              <a:t> </a:t>
            </a:r>
            <a:r>
              <a:rPr lang="de-DE" kern="0" dirty="0" err="1"/>
              <a:t>funding</a:t>
            </a:r>
            <a:r>
              <a:rPr lang="de-DE" kern="0" dirty="0"/>
              <a:t> </a:t>
            </a:r>
            <a:r>
              <a:rPr lang="de-DE" kern="0" dirty="0" err="1"/>
              <a:t>process</a:t>
            </a:r>
            <a:r>
              <a:rPr lang="de-DE" kern="0" dirty="0"/>
              <a:t> </a:t>
            </a:r>
            <a:r>
              <a:rPr lang="de-DE" kern="0" dirty="0" err="1"/>
              <a:t>were</a:t>
            </a:r>
            <a:r>
              <a:rPr lang="de-DE" kern="0" dirty="0"/>
              <a:t> </a:t>
            </a:r>
            <a:r>
              <a:rPr lang="de-DE" kern="0" dirty="0" err="1"/>
              <a:t>visualized</a:t>
            </a:r>
            <a:r>
              <a:rPr lang="de-DE" kern="0" dirty="0"/>
              <a:t> and </a:t>
            </a:r>
            <a:r>
              <a:rPr lang="de-DE" kern="0" dirty="0" err="1"/>
              <a:t>presented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ADA </a:t>
            </a:r>
            <a:r>
              <a:rPr lang="de-DE" kern="0" dirty="0" err="1"/>
              <a:t>management</a:t>
            </a:r>
            <a:endParaRPr lang="de-DE" kern="0" dirty="0"/>
          </a:p>
          <a:p>
            <a:pPr lvl="1">
              <a:buFont typeface="Wingdings" panose="05000000000000000000" pitchFamily="2" charset="2"/>
              <a:buChar char="§"/>
            </a:pPr>
            <a:endParaRPr lang="de-DE" kern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kern="0" dirty="0"/>
              <a:t>The </a:t>
            </a:r>
            <a:r>
              <a:rPr lang="de-DE" kern="0" dirty="0" err="1"/>
              <a:t>revised</a:t>
            </a:r>
            <a:r>
              <a:rPr lang="de-DE" kern="0" dirty="0"/>
              <a:t> </a:t>
            </a:r>
            <a:r>
              <a:rPr lang="de-DE" kern="0" dirty="0" err="1"/>
              <a:t>process</a:t>
            </a:r>
            <a:r>
              <a:rPr lang="de-DE" kern="0" dirty="0"/>
              <a:t> was </a:t>
            </a:r>
            <a:r>
              <a:rPr lang="de-DE" kern="0" dirty="0" err="1"/>
              <a:t>presented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all relevant organizational </a:t>
            </a:r>
            <a:r>
              <a:rPr lang="de-DE" kern="0" dirty="0" err="1"/>
              <a:t>units</a:t>
            </a:r>
            <a:r>
              <a:rPr lang="de-DE" kern="0" dirty="0"/>
              <a:t> and </a:t>
            </a:r>
            <a:r>
              <a:rPr lang="de-DE" kern="0" dirty="0" err="1"/>
              <a:t>is</a:t>
            </a:r>
            <a:r>
              <a:rPr lang="de-DE" kern="0" dirty="0"/>
              <a:t> </a:t>
            </a:r>
            <a:r>
              <a:rPr lang="de-DE" kern="0" dirty="0" err="1"/>
              <a:t>already</a:t>
            </a:r>
            <a:r>
              <a:rPr lang="de-DE" kern="0" dirty="0"/>
              <a:t> </a:t>
            </a:r>
            <a:r>
              <a:rPr lang="de-DE" kern="0" dirty="0" err="1"/>
              <a:t>being</a:t>
            </a:r>
            <a:r>
              <a:rPr lang="de-DE" kern="0" dirty="0"/>
              <a:t> </a:t>
            </a:r>
            <a:r>
              <a:rPr lang="de-DE" kern="0" dirty="0" err="1"/>
              <a:t>implemented</a:t>
            </a:r>
            <a:endParaRPr lang="de-DE" kern="0" dirty="0"/>
          </a:p>
          <a:p>
            <a:pPr lvl="1">
              <a:buFont typeface="Wingdings" panose="05000000000000000000" pitchFamily="2" charset="2"/>
              <a:buChar char="§"/>
            </a:pPr>
            <a:endParaRPr lang="de-DE" kern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kern="0" dirty="0"/>
              <a:t>2-step </a:t>
            </a:r>
            <a:r>
              <a:rPr lang="de-DE" kern="0" dirty="0" err="1"/>
              <a:t>process</a:t>
            </a:r>
            <a:r>
              <a:rPr lang="de-DE" kern="0" dirty="0"/>
              <a:t> </a:t>
            </a:r>
            <a:r>
              <a:rPr lang="de-DE" kern="0" dirty="0" err="1"/>
              <a:t>with</a:t>
            </a:r>
            <a:r>
              <a:rPr lang="de-DE" kern="0" dirty="0"/>
              <a:t> </a:t>
            </a:r>
            <a:r>
              <a:rPr lang="de-DE" kern="0" dirty="0" err="1"/>
              <a:t>short</a:t>
            </a:r>
            <a:r>
              <a:rPr lang="de-DE" kern="0" dirty="0"/>
              <a:t> </a:t>
            </a:r>
            <a:r>
              <a:rPr lang="de-DE" kern="0" dirty="0" err="1"/>
              <a:t>application</a:t>
            </a:r>
            <a:r>
              <a:rPr lang="de-DE" kern="0" dirty="0"/>
              <a:t> and </a:t>
            </a:r>
            <a:r>
              <a:rPr lang="de-DE" kern="0" dirty="0" err="1"/>
              <a:t>full</a:t>
            </a:r>
            <a:r>
              <a:rPr lang="de-DE" kern="0" dirty="0"/>
              <a:t> </a:t>
            </a:r>
            <a:r>
              <a:rPr lang="de-DE" kern="0" dirty="0" err="1"/>
              <a:t>application</a:t>
            </a:r>
            <a:r>
              <a:rPr lang="de-DE" kern="0" dirty="0"/>
              <a:t> </a:t>
            </a:r>
            <a:r>
              <a:rPr lang="de-DE" kern="0" dirty="0">
                <a:sym typeface="Wingdings" panose="05000000000000000000" pitchFamily="2" charset="2"/>
              </a:rPr>
              <a:t> More user-</a:t>
            </a:r>
            <a:r>
              <a:rPr lang="de-DE" kern="0" dirty="0" err="1">
                <a:sym typeface="Wingdings" panose="05000000000000000000" pitchFamily="2" charset="2"/>
              </a:rPr>
              <a:t>friendly</a:t>
            </a:r>
            <a:r>
              <a:rPr lang="de-DE" kern="0" dirty="0">
                <a:sym typeface="Wingdings" panose="05000000000000000000" pitchFamily="2" charset="2"/>
              </a:rPr>
              <a:t> and </a:t>
            </a:r>
            <a:r>
              <a:rPr lang="de-DE" kern="0" dirty="0" err="1">
                <a:sym typeface="Wingdings" panose="05000000000000000000" pitchFamily="2" charset="2"/>
              </a:rPr>
              <a:t>faster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approval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or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rejection</a:t>
            </a:r>
            <a:r>
              <a:rPr lang="de-DE" kern="0" dirty="0">
                <a:sym typeface="Wingdings" panose="05000000000000000000" pitchFamily="2" charset="2"/>
              </a:rPr>
              <a:t>, </a:t>
            </a:r>
            <a:r>
              <a:rPr lang="de-DE" kern="0" dirty="0" err="1">
                <a:sym typeface="Wingdings" panose="05000000000000000000" pitchFamily="2" charset="2"/>
              </a:rPr>
              <a:t>easier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to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react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to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feedback</a:t>
            </a:r>
            <a:endParaRPr lang="de-DE" kern="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de-DE" i="1" kern="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DE" kern="0" dirty="0">
                <a:sym typeface="Wingdings" panose="05000000000000000000" pitchFamily="2" charset="2"/>
              </a:rPr>
              <a:t>Handouts </a:t>
            </a:r>
            <a:r>
              <a:rPr lang="de-DE" kern="0" dirty="0" err="1">
                <a:sym typeface="Wingdings" panose="05000000000000000000" pitchFamily="2" charset="2"/>
              </a:rPr>
              <a:t>were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created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to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accompany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the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process</a:t>
            </a:r>
            <a:r>
              <a:rPr lang="de-DE" kern="0" dirty="0">
                <a:sym typeface="Wingdings" panose="05000000000000000000" pitchFamily="2" charset="2"/>
              </a:rPr>
              <a:t>: </a:t>
            </a:r>
            <a:r>
              <a:rPr lang="de-DE" kern="0" dirty="0" err="1">
                <a:sym typeface="Wingdings" panose="05000000000000000000" pitchFamily="2" charset="2"/>
              </a:rPr>
              <a:t>Checklists</a:t>
            </a:r>
            <a:r>
              <a:rPr lang="de-DE" kern="0" dirty="0">
                <a:sym typeface="Wingdings" panose="05000000000000000000" pitchFamily="2" charset="2"/>
              </a:rPr>
              <a:t>, </a:t>
            </a:r>
            <a:r>
              <a:rPr lang="de-DE" kern="0" dirty="0" err="1">
                <a:sym typeface="Wingdings" panose="05000000000000000000" pitchFamily="2" charset="2"/>
              </a:rPr>
              <a:t>handout</a:t>
            </a:r>
            <a:r>
              <a:rPr lang="de-DE" kern="0" dirty="0">
                <a:sym typeface="Wingdings" panose="05000000000000000000" pitchFamily="2" charset="2"/>
              </a:rPr>
              <a:t> on </a:t>
            </a:r>
            <a:r>
              <a:rPr lang="de-DE" kern="0" dirty="0" err="1">
                <a:sym typeface="Wingdings" panose="05000000000000000000" pitchFamily="2" charset="2"/>
              </a:rPr>
              <a:t>budget</a:t>
            </a:r>
            <a:r>
              <a:rPr lang="de-DE" kern="0" dirty="0">
                <a:sym typeface="Wingdings" panose="05000000000000000000" pitchFamily="2" charset="2"/>
              </a:rPr>
              <a:t>, </a:t>
            </a:r>
            <a:r>
              <a:rPr lang="de-DE" kern="0" dirty="0" err="1">
                <a:sym typeface="Wingdings" panose="05000000000000000000" pitchFamily="2" charset="2"/>
              </a:rPr>
              <a:t>handout</a:t>
            </a:r>
            <a:r>
              <a:rPr lang="de-DE" kern="0" dirty="0">
                <a:sym typeface="Wingdings" panose="05000000000000000000" pitchFamily="2" charset="2"/>
              </a:rPr>
              <a:t> on IMSD, </a:t>
            </a:r>
            <a:r>
              <a:rPr lang="de-DE" kern="0" dirty="0" err="1">
                <a:sym typeface="Wingdings" panose="05000000000000000000" pitchFamily="2" charset="2"/>
              </a:rPr>
              <a:t>project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fact</a:t>
            </a:r>
            <a:r>
              <a:rPr lang="de-DE" kern="0" dirty="0">
                <a:sym typeface="Wingdings" panose="05000000000000000000" pitchFamily="2" charset="2"/>
              </a:rPr>
              <a:t> </a:t>
            </a:r>
            <a:r>
              <a:rPr lang="de-DE" kern="0" dirty="0" err="1">
                <a:sym typeface="Wingdings" panose="05000000000000000000" pitchFamily="2" charset="2"/>
              </a:rPr>
              <a:t>sheets</a:t>
            </a:r>
            <a:r>
              <a:rPr lang="de-DE" kern="0" dirty="0">
                <a:sym typeface="Wingdings" panose="05000000000000000000" pitchFamily="2" charset="2"/>
              </a:rPr>
              <a:t> ...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0267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A8CAAE8-6963-18A4-0AD5-09D8E5FD2E56}"/>
              </a:ext>
            </a:extLst>
          </p:cNvPr>
          <p:cNvSpPr/>
          <p:nvPr/>
        </p:nvSpPr>
        <p:spPr bwMode="auto">
          <a:xfrm>
            <a:off x="4572000" y="1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 descr="Ein Bild, das Kleidung, Person, Mann, Wand enthält.&#10;&#10;Automatisch generierte Beschreibung">
            <a:extLst>
              <a:ext uri="{FF2B5EF4-FFF2-40B4-BE49-F238E27FC236}">
                <a16:creationId xmlns:a16="http://schemas.microsoft.com/office/drawing/2014/main" id="{915C38CE-D821-E0FD-AD2B-106C532F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" y="2003126"/>
            <a:ext cx="4271940" cy="28517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E62D891-F3D9-3F6A-87D9-2731AF58FF33}"/>
              </a:ext>
            </a:extLst>
          </p:cNvPr>
          <p:cNvSpPr/>
          <p:nvPr/>
        </p:nvSpPr>
        <p:spPr bwMode="auto">
          <a:xfrm>
            <a:off x="0" y="0"/>
            <a:ext cx="1154097" cy="1145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61B8D2-EFC7-21F8-7E37-439C75A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175" y="2868300"/>
            <a:ext cx="3359648" cy="112139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Using Synergies with the Austrian Development Bank</a:t>
            </a: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5A29C5F-083A-1DCA-2E62-45C12F805002}"/>
              </a:ext>
            </a:extLst>
          </p:cNvPr>
          <p:cNvSpPr txBox="1">
            <a:spLocks/>
          </p:cNvSpPr>
          <p:nvPr/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25</a:t>
            </a:fld>
            <a:endParaRPr lang="de-AT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51659-91A1-9F20-C4DC-924FA394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21" y="4725144"/>
            <a:ext cx="5439003" cy="792162"/>
          </a:xfrm>
        </p:spPr>
        <p:txBody>
          <a:bodyPr wrap="square" anchor="t">
            <a:normAutofit/>
          </a:bodyPr>
          <a:lstStyle/>
          <a:p>
            <a:r>
              <a:rPr lang="en-GB" b="1" dirty="0" err="1"/>
              <a:t>BioTan</a:t>
            </a:r>
            <a:br>
              <a:rPr lang="en-GB" dirty="0"/>
            </a:br>
            <a:r>
              <a:rPr lang="en-GB" i="1" dirty="0"/>
              <a:t>Organic Cashew Nuts from Tanzania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2CCB144-7121-561F-7C41-B06B5DDE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 dirty="0" err="1" smtClean="0">
                <a:solidFill>
                  <a:srgbClr val="FF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2C0C79F-9253-4630-85B6-56FF3DA838A4}" type="slidenum">
              <a:rPr lang="en-GB" smtClean="0"/>
              <a:pPr>
                <a:spcAft>
                  <a:spcPts val="600"/>
                </a:spcAft>
              </a:pPr>
              <a:t>26</a:t>
            </a:fld>
            <a:endParaRPr lang="en-GB"/>
          </a:p>
        </p:txBody>
      </p:sp>
      <p:pic>
        <p:nvPicPr>
          <p:cNvPr id="1026" name="Picture 2" descr="Biotan - SIDI">
            <a:extLst>
              <a:ext uri="{FF2B5EF4-FFF2-40B4-BE49-F238E27FC236}">
                <a16:creationId xmlns:a16="http://schemas.microsoft.com/office/drawing/2014/main" id="{F79BBC49-F371-CBD6-957A-63949BF7E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7859" r="5570" b="31891"/>
          <a:stretch/>
        </p:blipFill>
        <p:spPr bwMode="auto">
          <a:xfrm>
            <a:off x="1149221" y="1124744"/>
            <a:ext cx="7721666" cy="33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665267-BD2A-48C6-13A4-D1BD7529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51956"/>
          </a:xfrm>
        </p:spPr>
        <p:txBody>
          <a:bodyPr/>
          <a:lstStyle/>
          <a:p>
            <a:r>
              <a:rPr lang="en-US" dirty="0"/>
              <a:t>Synergies between ADA and OeEB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D951DAA-1B5D-615A-F505-4E750BF1A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2000" y="1916832"/>
            <a:ext cx="3473450" cy="4032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ADA grant: €400 000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Started in 2017, now 2</a:t>
            </a:r>
            <a:r>
              <a:rPr lang="en-US" baseline="30000" dirty="0">
                <a:latin typeface="+mn-lt"/>
              </a:rPr>
              <a:t>nd</a:t>
            </a:r>
            <a:r>
              <a:rPr lang="en-US" dirty="0">
                <a:latin typeface="+mn-lt"/>
              </a:rPr>
              <a:t> phase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Aim is to triple the quantity of processed raw organic cashew nuts and expand the value chain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Mainly funded operational costs, working capital, support for farmers, organic farming and 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49C1C34-3683-B4A8-8728-AD8A6BC77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916832"/>
            <a:ext cx="3473450" cy="403244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OeEB loan: €800 000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Started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African-Austrian SME Investment Facility complements ADA’s BP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Invest in the company’s infrastructure (land, warehouse and additional machinery for processing)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6202E3-FEC6-1107-1836-566D4F575E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0000" y="6192000"/>
            <a:ext cx="6208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37D99D5-1387-4A8A-8DD2-9D6839D7DD21}" type="slidenum">
              <a:rPr lang="de-AT" smtClean="0"/>
              <a:pPr>
                <a:spcAft>
                  <a:spcPts val="600"/>
                </a:spcAft>
                <a:defRPr/>
              </a:pPr>
              <a:t>27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83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83190F-4D2E-057F-2E8B-A7DEC1F95A35}"/>
              </a:ext>
            </a:extLst>
          </p:cNvPr>
          <p:cNvSpPr txBox="1"/>
          <p:nvPr/>
        </p:nvSpPr>
        <p:spPr>
          <a:xfrm>
            <a:off x="1115616" y="357301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Thank you for your attention!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347BD952-69AD-1BB2-38CE-A19CDFE00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7307748" cy="783552"/>
          </a:xfrm>
        </p:spPr>
        <p:txBody>
          <a:bodyPr/>
          <a:lstStyle/>
          <a:p>
            <a:endParaRPr lang="de-AT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de-AT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gottfried.traxler@ada.gv.at</a:t>
            </a:r>
            <a:endParaRPr lang="de-AT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A8CAAE8-6963-18A4-0AD5-09D8E5FD2E56}"/>
              </a:ext>
            </a:extLst>
          </p:cNvPr>
          <p:cNvSpPr/>
          <p:nvPr/>
        </p:nvSpPr>
        <p:spPr bwMode="auto">
          <a:xfrm>
            <a:off x="4572000" y="1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 descr="Ein Bild, das Kleidung, Person, Mann, Wand enthält.&#10;&#10;Automatisch generierte Beschreibung">
            <a:extLst>
              <a:ext uri="{FF2B5EF4-FFF2-40B4-BE49-F238E27FC236}">
                <a16:creationId xmlns:a16="http://schemas.microsoft.com/office/drawing/2014/main" id="{915C38CE-D821-E0FD-AD2B-106C532F33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0" y="2003126"/>
            <a:ext cx="4271940" cy="28517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E62D891-F3D9-3F6A-87D9-2731AF58FF33}"/>
              </a:ext>
            </a:extLst>
          </p:cNvPr>
          <p:cNvSpPr/>
          <p:nvPr/>
        </p:nvSpPr>
        <p:spPr bwMode="auto">
          <a:xfrm>
            <a:off x="0" y="0"/>
            <a:ext cx="1154097" cy="1145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61B8D2-EFC7-21F8-7E37-439C75AB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809" y="3246436"/>
            <a:ext cx="4453773" cy="365126"/>
          </a:xfrm>
        </p:spPr>
        <p:txBody>
          <a:bodyPr/>
          <a:lstStyle/>
          <a:p>
            <a:r>
              <a:rPr lang="de-AT" b="1" dirty="0">
                <a:solidFill>
                  <a:schemeClr val="bg1"/>
                </a:solidFill>
              </a:rPr>
              <a:t>Business Partnership </a:t>
            </a:r>
            <a:r>
              <a:rPr lang="de-AT" b="1" dirty="0" err="1">
                <a:solidFill>
                  <a:schemeClr val="bg1"/>
                </a:solidFill>
              </a:rPr>
              <a:t>Program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5A29C5F-083A-1DCA-2E62-45C12F805002}"/>
              </a:ext>
            </a:extLst>
          </p:cNvPr>
          <p:cNvSpPr txBox="1">
            <a:spLocks/>
          </p:cNvSpPr>
          <p:nvPr/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de-AT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05280" y="2573312"/>
            <a:ext cx="1935190" cy="193518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84098" y="2573312"/>
            <a:ext cx="1935190" cy="19351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567" y="2829557"/>
            <a:ext cx="2286000" cy="142269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r">
              <a:lnSpc>
                <a:spcPct val="95000"/>
              </a:lnSpc>
              <a:defRPr sz="1600"/>
            </a:pPr>
            <a:r>
              <a:t>Austrian Federal Ministry for European and International Affairs (BMEIA)</a:t>
            </a:r>
          </a:p>
          <a:p>
            <a:pPr algn="r">
              <a:lnSpc>
                <a:spcPct val="95000"/>
              </a:lnSpc>
              <a:defRPr sz="1100"/>
            </a:pPr>
            <a:r>
              <a:t>Section VII </a:t>
            </a:r>
            <a:endParaRPr lang="en-US" sz="1100"/>
          </a:p>
        </p:txBody>
      </p:sp>
      <p:sp>
        <p:nvSpPr>
          <p:cNvPr id="10" name="Rectangle 9"/>
          <p:cNvSpPr/>
          <p:nvPr/>
        </p:nvSpPr>
        <p:spPr>
          <a:xfrm>
            <a:off x="6461824" y="3180422"/>
            <a:ext cx="2286000" cy="72096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95000"/>
              </a:lnSpc>
              <a:defRPr sz="1600"/>
            </a:pPr>
            <a:r>
              <a:t>Austrian Development Agency (ADA)</a:t>
            </a:r>
          </a:p>
          <a:p>
            <a:pPr>
              <a:lnSpc>
                <a:spcPct val="95000"/>
              </a:lnSpc>
              <a:defRPr sz="1100"/>
            </a:pPr>
            <a:r>
              <a:t>= the OEZA agency</a:t>
            </a:r>
          </a:p>
        </p:txBody>
      </p:sp>
      <p:cxnSp>
        <p:nvCxnSpPr>
          <p:cNvPr id="44" name="Straight Connector 43"/>
          <p:cNvCxnSpPr>
            <a:stCxn id="9" idx="3"/>
            <a:endCxn id="3" idx="2"/>
          </p:cNvCxnSpPr>
          <p:nvPr/>
        </p:nvCxnSpPr>
        <p:spPr>
          <a:xfrm>
            <a:off x="2723567" y="3540906"/>
            <a:ext cx="1817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" idx="1"/>
            <a:endCxn id="4" idx="6"/>
          </p:cNvCxnSpPr>
          <p:nvPr/>
        </p:nvCxnSpPr>
        <p:spPr>
          <a:xfrm flipH="1">
            <a:off x="6219288" y="3540906"/>
            <a:ext cx="183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94A5D9C4-5867-81FD-1CE8-908051F0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1331913"/>
            <a:ext cx="7099300" cy="743280"/>
          </a:xfrm>
        </p:spPr>
        <p:txBody>
          <a:bodyPr/>
          <a:lstStyle/>
          <a:p>
            <a:r>
              <a:t>The Austrian Development Cooperation (OEZA)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43B2CA0-E205-AD63-EECF-E90FCC29A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24" y="4254874"/>
            <a:ext cx="1319871" cy="7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BCFC806-77E8-C076-6E78-A2F6A501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67" y="4250023"/>
            <a:ext cx="2806719" cy="71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C4FD144F-4AFA-F0BF-E525-64276A80CC92}"/>
              </a:ext>
            </a:extLst>
          </p:cNvPr>
          <p:cNvSpPr txBox="1">
            <a:spLocks/>
          </p:cNvSpPr>
          <p:nvPr/>
        </p:nvSpPr>
        <p:spPr>
          <a:xfrm>
            <a:off x="828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de-AT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259632" y="749934"/>
            <a:ext cx="7099300" cy="369887"/>
          </a:xfrm>
        </p:spPr>
        <p:txBody>
          <a:bodyPr/>
          <a:lstStyle/>
          <a:p>
            <a:r>
              <a:rPr lang="en-GB" altLang="de-DE" dirty="0"/>
              <a:t>Geographical focus areas</a:t>
            </a:r>
            <a:endParaRPr lang="en-GB" dirty="0"/>
          </a:p>
        </p:txBody>
      </p:sp>
      <p:pic>
        <p:nvPicPr>
          <p:cNvPr id="3" name="Grafik 2" descr="Ein Bild, das Text, Karte, Atlas enthält.&#10;&#10;Automatisch generierte Beschreibung">
            <a:extLst>
              <a:ext uri="{FF2B5EF4-FFF2-40B4-BE49-F238E27FC236}">
                <a16:creationId xmlns:a16="http://schemas.microsoft.com/office/drawing/2014/main" id="{941349D0-0A61-7E68-C528-9B334F34E3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351"/>
            <a:ext cx="9469840" cy="5516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DA440F8-126D-0370-3D1E-13E9AD644DAB}"/>
              </a:ext>
            </a:extLst>
          </p:cNvPr>
          <p:cNvSpPr/>
          <p:nvPr/>
        </p:nvSpPr>
        <p:spPr bwMode="auto">
          <a:xfrm>
            <a:off x="4572000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637CE-C0A6-B619-FF31-0F1D967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2" y="1800243"/>
            <a:ext cx="3420000" cy="369332"/>
          </a:xfrm>
        </p:spPr>
        <p:txBody>
          <a:bodyPr/>
          <a:lstStyle/>
          <a:p>
            <a:r>
              <a:rPr lang="de-AT" b="1" dirty="0" err="1"/>
              <a:t>Figures</a:t>
            </a:r>
            <a:r>
              <a:rPr lang="de-AT" b="1" dirty="0"/>
              <a:t> </a:t>
            </a:r>
            <a:r>
              <a:rPr lang="de-AT" b="1" dirty="0" err="1"/>
              <a:t>about</a:t>
            </a:r>
            <a:r>
              <a:rPr lang="de-AT" b="1" dirty="0"/>
              <a:t> </a:t>
            </a:r>
            <a:r>
              <a:rPr lang="de-AT" b="1" dirty="0" err="1"/>
              <a:t>our</a:t>
            </a:r>
            <a:r>
              <a:rPr lang="de-AT" b="1" dirty="0"/>
              <a:t> </a:t>
            </a:r>
            <a:r>
              <a:rPr lang="de-AT" b="1" dirty="0" err="1"/>
              <a:t>work</a:t>
            </a:r>
            <a:r>
              <a:rPr lang="de-AT" b="1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DC1A72-2D38-25BC-4447-3EF97299D8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4672" y="2344440"/>
            <a:ext cx="3420000" cy="2169120"/>
          </a:xfrm>
        </p:spPr>
        <p:txBody>
          <a:bodyPr/>
          <a:lstStyle/>
          <a:p>
            <a:pPr algn="ctr"/>
            <a:r>
              <a:rPr lang="en-US" sz="2000" dirty="0"/>
              <a:t>Between</a:t>
            </a:r>
            <a:r>
              <a:rPr lang="en-US" sz="2000" b="1" dirty="0"/>
              <a:t> 2005 and 2023 </a:t>
            </a:r>
          </a:p>
          <a:p>
            <a:pPr algn="ctr"/>
            <a:r>
              <a:rPr lang="en-US" sz="2000" dirty="0"/>
              <a:t>started </a:t>
            </a:r>
            <a:r>
              <a:rPr lang="en-US" sz="2000" b="1" dirty="0"/>
              <a:t>222</a:t>
            </a:r>
          </a:p>
          <a:p>
            <a:pPr algn="ctr"/>
            <a:r>
              <a:rPr lang="en-US" sz="2000" b="1" dirty="0"/>
              <a:t>business partnership</a:t>
            </a:r>
          </a:p>
          <a:p>
            <a:pPr algn="ctr"/>
            <a:r>
              <a:rPr lang="en-US" sz="2000" b="1" dirty="0"/>
              <a:t>projects </a:t>
            </a:r>
          </a:p>
          <a:p>
            <a:pPr algn="ctr"/>
            <a:r>
              <a:rPr lang="en-US" sz="2000" dirty="0"/>
              <a:t>with a </a:t>
            </a:r>
          </a:p>
          <a:p>
            <a:pPr algn="ctr"/>
            <a:r>
              <a:rPr lang="en-US" sz="2000" dirty="0"/>
              <a:t>funding of </a:t>
            </a:r>
            <a:r>
              <a:rPr lang="en-US" sz="2000" b="1" dirty="0"/>
              <a:t>EUR 60 million.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35FDCA-3DD3-3B8E-3221-F5328956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  <p:pic>
        <p:nvPicPr>
          <p:cNvPr id="9" name="Grafik 8" descr="Ein Bild, das Person, Kleidung, Menschliches Gesicht, Mann enthält.&#10;&#10;Automatisch generierte Beschreibung">
            <a:extLst>
              <a:ext uri="{FF2B5EF4-FFF2-40B4-BE49-F238E27FC236}">
                <a16:creationId xmlns:a16="http://schemas.microsoft.com/office/drawing/2014/main" id="{45777628-F540-6A57-4D4E-912640A71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08" y="2238473"/>
            <a:ext cx="4257381" cy="28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DD0A28E-0A86-28B6-DD50-00892EB1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Priorities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D60FC8F-B444-49FD-8022-86251D5C34DE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7AA92D9B-7DB9-2197-5A90-1EF3CE85ECD0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641681781"/>
              </p:ext>
            </p:extLst>
          </p:nvPr>
        </p:nvGraphicFramePr>
        <p:xfrm>
          <a:off x="1026318" y="1881100"/>
          <a:ext cx="7091363" cy="3644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09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E1F1A-9873-554E-21BA-1D6131ED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Sectors</a:t>
            </a:r>
            <a:r>
              <a:rPr lang="de-AT" dirty="0"/>
              <a:t> 2005-2023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0F0446F-005F-D520-A507-5EC3C3CE5AE3}"/>
              </a:ext>
            </a:extLst>
          </p:cNvPr>
          <p:cNvSpPr txBox="1">
            <a:spLocks/>
          </p:cNvSpPr>
          <p:nvPr/>
        </p:nvSpPr>
        <p:spPr>
          <a:xfrm>
            <a:off x="7920000" y="6192000"/>
            <a:ext cx="6208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37D99D5-1387-4A8A-8DD2-9D6839D7DD21}" type="slidenum">
              <a:rPr lang="de-AT" sz="1200" b="1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de-AT" sz="1200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Diagramm 3">
                <a:extLst>
                  <a:ext uri="{FF2B5EF4-FFF2-40B4-BE49-F238E27FC236}">
                    <a16:creationId xmlns:a16="http://schemas.microsoft.com/office/drawing/2014/main" id="{7049C4A1-6F7B-9359-7A41-3FAEA5E5A2D4}"/>
                  </a:ext>
                </a:extLst>
              </p:cNvPr>
              <p:cNvGraphicFramePr/>
              <p:nvPr/>
            </p:nvGraphicFramePr>
            <p:xfrm>
              <a:off x="1441122" y="1690473"/>
              <a:ext cx="6261755" cy="396632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Diagramm 3">
                <a:extLst>
                  <a:ext uri="{FF2B5EF4-FFF2-40B4-BE49-F238E27FC236}">
                    <a16:creationId xmlns:a16="http://schemas.microsoft.com/office/drawing/2014/main" id="{7049C4A1-6F7B-9359-7A41-3FAEA5E5A2D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1122" y="1690473"/>
                <a:ext cx="6261755" cy="39663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4A651-2D61-25EC-FECF-651D0F67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00" y="1332000"/>
            <a:ext cx="7099300" cy="358560"/>
          </a:xfrm>
        </p:spPr>
        <p:txBody>
          <a:bodyPr/>
          <a:lstStyle/>
          <a:p>
            <a:r>
              <a:rPr lang="de-AT" dirty="0"/>
              <a:t>Project </a:t>
            </a:r>
            <a:r>
              <a:rPr lang="de-AT" dirty="0" err="1"/>
              <a:t>Regions</a:t>
            </a:r>
            <a:r>
              <a:rPr lang="de-AT" dirty="0"/>
              <a:t> 2005-2023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FBBA7C-CEBD-E916-2EC2-48F2CE212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37D99D5-1387-4A8A-8DD2-9D6839D7DD21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C45E767-49AE-198D-061A-306871B229C3}"/>
              </a:ext>
            </a:extLst>
          </p:cNvPr>
          <p:cNvGraphicFramePr>
            <a:graphicFrameLocks/>
          </p:cNvGraphicFramePr>
          <p:nvPr/>
        </p:nvGraphicFramePr>
        <p:xfrm>
          <a:off x="1494148" y="1897144"/>
          <a:ext cx="6122710" cy="3628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</p:sld>
</file>

<file path=ppt/theme/theme1.xml><?xml version="1.0" encoding="utf-8"?>
<a:theme xmlns:a="http://schemas.openxmlformats.org/drawingml/2006/main" name="EN Vorlage PPT ADC-Logo_2015">
  <a:themeElements>
    <a:clrScheme name="Benutzerdefiniert 7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00"/>
      </a:hlink>
      <a:folHlink>
        <a:srgbClr val="000000"/>
      </a:folHlink>
    </a:clrScheme>
    <a:fontScheme name="Bahnschrift = DIN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stealth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CC00"/>
          </a:solidFill>
          <a:prstDash val="solid"/>
          <a:round/>
          <a:headEnd type="none" w="med" len="med"/>
          <a:tailEnd type="stealth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A Vorlage 1">
        <a:dk1>
          <a:srgbClr val="000000"/>
        </a:dk1>
        <a:lt1>
          <a:srgbClr val="FFFFFF"/>
        </a:lt1>
        <a:dk2>
          <a:srgbClr val="808080"/>
        </a:dk2>
        <a:lt2>
          <a:srgbClr val="FFFFFF"/>
        </a:lt2>
        <a:accent1>
          <a:srgbClr val="777777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E72D00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N leer PPT ADA Logo.potx" id="{205FCE54-BE97-450F-AD22-30B63086F24B}" vid="{C969480D-9086-434D-A2DC-911F11CCA17C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bb4e22-1af7-476f-b7b9-f9f1082fefe9" xsi:nil="true"/>
    <lcf76f155ced4ddcb4097134ff3c332f xmlns="702b5e73-d3ef-4114-a09d-6173e3dacc1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5072805CB7994DA2101BE92B1C1344" ma:contentTypeVersion="17" ma:contentTypeDescription="Ein neues Dokument erstellen." ma:contentTypeScope="" ma:versionID="eb5ac95c999c8e30100a07c1b930874c">
  <xsd:schema xmlns:xsd="http://www.w3.org/2001/XMLSchema" xmlns:xs="http://www.w3.org/2001/XMLSchema" xmlns:p="http://schemas.microsoft.com/office/2006/metadata/properties" xmlns:ns2="702b5e73-d3ef-4114-a09d-6173e3dacc13" xmlns:ns3="13bb4e22-1af7-476f-b7b9-f9f1082fefe9" targetNamespace="http://schemas.microsoft.com/office/2006/metadata/properties" ma:root="true" ma:fieldsID="3631d88a7d32123b49da04dced9f67cb" ns2:_="" ns3:_="">
    <xsd:import namespace="702b5e73-d3ef-4114-a09d-6173e3dacc13"/>
    <xsd:import namespace="13bb4e22-1af7-476f-b7b9-f9f1082fef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b5e73-d3ef-4114-a09d-6173e3dac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e07107bc-96b1-417e-a0c7-a5a7f79cba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b4e22-1af7-476f-b7b9-f9f1082fefe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db323f-d532-4c45-b240-d4a554f8b99a}" ma:internalName="TaxCatchAll" ma:showField="CatchAllData" ma:web="13bb4e22-1af7-476f-b7b9-f9f1082fef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F0FCB0-E40F-469C-A7EF-597C4F328CF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13bb4e22-1af7-476f-b7b9-f9f1082fefe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02b5e73-d3ef-4114-a09d-6173e3dacc13"/>
  </ds:schemaRefs>
</ds:datastoreItem>
</file>

<file path=customXml/itemProps2.xml><?xml version="1.0" encoding="utf-8"?>
<ds:datastoreItem xmlns:ds="http://schemas.openxmlformats.org/officeDocument/2006/customXml" ds:itemID="{1E6CB8A6-E5AE-4EB3-9B2C-0BCFB4F5E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2b5e73-d3ef-4114-a09d-6173e3dacc13"/>
    <ds:schemaRef ds:uri="13bb4e22-1af7-476f-b7b9-f9f1082fe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72F74E-CC14-4F4B-843A-60312B3C1C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 leer PPT ADA Logo</Template>
  <TotalTime>0</TotalTime>
  <Words>1077</Words>
  <Application>Microsoft Office PowerPoint</Application>
  <PresentationFormat>On-screen Show (4:3)</PresentationFormat>
  <Paragraphs>163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Arial</vt:lpstr>
      <vt:lpstr>Arial Narrow</vt:lpstr>
      <vt:lpstr>Bahnschrift</vt:lpstr>
      <vt:lpstr>Calibri</vt:lpstr>
      <vt:lpstr>Symbol</vt:lpstr>
      <vt:lpstr>Times</vt:lpstr>
      <vt:lpstr>Times New Roman</vt:lpstr>
      <vt:lpstr>Wingdings</vt:lpstr>
      <vt:lpstr>EN Vorlage PPT ADC-Logo_2015</vt:lpstr>
      <vt:lpstr>Austrian Development Agency</vt:lpstr>
      <vt:lpstr>Agenda</vt:lpstr>
      <vt:lpstr>Business Partnership Program</vt:lpstr>
      <vt:lpstr>The Austrian Development Cooperation (OEZA)</vt:lpstr>
      <vt:lpstr>Geographical focus areas</vt:lpstr>
      <vt:lpstr>Figures about our work:</vt:lpstr>
      <vt:lpstr>Priorities</vt:lpstr>
      <vt:lpstr>Sectors 2005-2023</vt:lpstr>
      <vt:lpstr>Project Regions 2005-2023</vt:lpstr>
      <vt:lpstr>Reforming the Business Partnership Program</vt:lpstr>
      <vt:lpstr>Guiding Principles for Business Partnerships</vt:lpstr>
      <vt:lpstr>Guiding Principles of the Business Partnerships</vt:lpstr>
      <vt:lpstr> </vt:lpstr>
      <vt:lpstr>Reforming the Business Partnership Program</vt:lpstr>
      <vt:lpstr>Business Partnership Challenge 2024 </vt:lpstr>
      <vt:lpstr>PowerPoint Presentation</vt:lpstr>
      <vt:lpstr>Applications I</vt:lpstr>
      <vt:lpstr>PowerPoint Presentation</vt:lpstr>
      <vt:lpstr>Applications II</vt:lpstr>
      <vt:lpstr>PowerPoint Presentation</vt:lpstr>
      <vt:lpstr>Applications III</vt:lpstr>
      <vt:lpstr>Preliminary schedule </vt:lpstr>
      <vt:lpstr>Reforming the Business Partnership Program</vt:lpstr>
      <vt:lpstr>Optimizing funding procedures</vt:lpstr>
      <vt:lpstr>Using Synergies with the Austrian Development Bank</vt:lpstr>
      <vt:lpstr>BioTan Organic Cashew Nuts from Tanzania</vt:lpstr>
      <vt:lpstr>Synergies between ADA and OeEB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Development Cooperation Austrian Development Agency</dc:title>
  <dc:creator>Zangl Maximilian</dc:creator>
  <cp:lastModifiedBy>Melina Heinrich-Fernandes</cp:lastModifiedBy>
  <cp:revision>6</cp:revision>
  <cp:lastPrinted>2006-02-23T12:10:39Z</cp:lastPrinted>
  <dcterms:created xsi:type="dcterms:W3CDTF">2024-05-23T11:05:56Z</dcterms:created>
  <dcterms:modified xsi:type="dcterms:W3CDTF">2024-06-05T20:33:41Z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0x010100A85072805CB7994DA2101BE92B1C1344</vt:lpwstr>
  </property>
  <property fmtid="{D5CDD505-2E9C-101B-9397-08002B2CF9AE}" pid="3" name="MediaServiceImageTags">
    <vt:lpwstr/>
  </property>
</Properties>
</file>