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21" r:id="rId5"/>
    <p:sldId id="343" r:id="rId6"/>
    <p:sldId id="335" r:id="rId7"/>
    <p:sldId id="339" r:id="rId8"/>
    <p:sldId id="340" r:id="rId9"/>
    <p:sldId id="341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563"/>
    <a:srgbClr val="A39161"/>
    <a:srgbClr val="005A52"/>
    <a:srgbClr val="004D44"/>
    <a:srgbClr val="5E5E5E"/>
    <a:srgbClr val="B3B6A7"/>
    <a:srgbClr val="005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85316" autoAdjust="0"/>
  </p:normalViewPr>
  <p:slideViewPr>
    <p:cSldViewPr snapToGrid="0" snapToObjects="1" showGuides="1">
      <p:cViewPr varScale="1">
        <p:scale>
          <a:sx n="29" d="100"/>
          <a:sy n="29" d="100"/>
        </p:scale>
        <p:origin x="1044" y="1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691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1077685"/>
            <a:ext cx="9288244" cy="32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0" y="1094845"/>
            <a:ext cx="8506468" cy="2984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659956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Gnóthaí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Eachtracha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Foreign Affairs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kumimoji="0" lang="en-GB" sz="1800" b="1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kumimoji="0" lang="en-GB" sz="1800" b="1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Gnóthaí</a:t>
            </a: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kumimoji="0" lang="en-GB" sz="1800" b="1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Eachtracha</a:t>
            </a: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Foreign Affairs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252" y="3211180"/>
            <a:ext cx="18897030" cy="5776694"/>
          </a:xfrm>
        </p:spPr>
        <p:txBody>
          <a:bodyPr>
            <a:normAutofit/>
          </a:bodyPr>
          <a:lstStyle/>
          <a:p>
            <a:pPr algn="ctr"/>
            <a:r>
              <a:rPr lang="en-IE" sz="6600" b="0" dirty="0" smtClean="0">
                <a:solidFill>
                  <a:srgbClr val="A79563"/>
                </a:solidFill>
              </a:rPr>
              <a:t>Irish Aid </a:t>
            </a:r>
            <a:r>
              <a:rPr lang="en-IE" sz="6600" dirty="0">
                <a:solidFill>
                  <a:srgbClr val="A79563"/>
                </a:solidFill>
              </a:rPr>
              <a:t/>
            </a:r>
            <a:br>
              <a:rPr lang="en-IE" sz="6600" dirty="0">
                <a:solidFill>
                  <a:srgbClr val="A79563"/>
                </a:solidFill>
              </a:rPr>
            </a:br>
            <a:endParaRPr lang="en-IE" sz="8800" b="0" dirty="0">
              <a:solidFill>
                <a:srgbClr val="A79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96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6328" y="914400"/>
            <a:ext cx="23046628" cy="121771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E" sz="7200" dirty="0" smtClean="0">
                <a:solidFill>
                  <a:srgbClr val="A79563"/>
                </a:solidFill>
              </a:rPr>
              <a:t>Ireland’s International </a:t>
            </a:r>
            <a:r>
              <a:rPr lang="en-IE" sz="7200" dirty="0">
                <a:solidFill>
                  <a:srgbClr val="A79563"/>
                </a:solidFill>
              </a:rPr>
              <a:t>Development </a:t>
            </a:r>
            <a:r>
              <a:rPr lang="en-IE" sz="7200" dirty="0" smtClean="0">
                <a:solidFill>
                  <a:srgbClr val="A79563"/>
                </a:solidFill>
              </a:rPr>
              <a:t>Policy,</a:t>
            </a:r>
          </a:p>
          <a:p>
            <a:pPr algn="ctr"/>
            <a:r>
              <a:rPr lang="en-IE" sz="7200" dirty="0" smtClean="0">
                <a:solidFill>
                  <a:srgbClr val="A79563"/>
                </a:solidFill>
              </a:rPr>
              <a:t> </a:t>
            </a:r>
            <a:r>
              <a:rPr lang="en-IE" sz="7200" i="1" dirty="0" smtClean="0">
                <a:solidFill>
                  <a:srgbClr val="A79563"/>
                </a:solidFill>
              </a:rPr>
              <a:t>A Better World (2019)</a:t>
            </a:r>
          </a:p>
          <a:p>
            <a:pPr algn="ctr"/>
            <a:endParaRPr lang="en-IE" sz="6400" b="1" i="1" dirty="0"/>
          </a:p>
          <a:p>
            <a:r>
              <a:rPr lang="en-IE" sz="5600" b="1" i="1" dirty="0" smtClean="0"/>
              <a:t>Policy Priorities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IE" sz="5600" dirty="0" smtClean="0"/>
              <a:t>Gender Equality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IE" sz="5600" dirty="0" smtClean="0"/>
              <a:t>Climate Action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IE" sz="5600" dirty="0" smtClean="0"/>
              <a:t>Good Governance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IE" sz="5600" dirty="0" smtClean="0"/>
              <a:t>Reducing Humanitarian Need</a:t>
            </a:r>
          </a:p>
          <a:p>
            <a:pPr algn="ctr"/>
            <a:endParaRPr lang="en-IE" sz="8000" i="1" dirty="0"/>
          </a:p>
          <a:p>
            <a:endParaRPr lang="en-IE" sz="8000" b="1" i="1" dirty="0" smtClean="0"/>
          </a:p>
          <a:p>
            <a:r>
              <a:rPr lang="en-IE" sz="5600" b="1" i="1" dirty="0" smtClean="0"/>
              <a:t>Intervention Areas</a:t>
            </a:r>
          </a:p>
          <a:p>
            <a:r>
              <a:rPr lang="en-IE" sz="5600" dirty="0" smtClean="0"/>
              <a:t>Protection </a:t>
            </a:r>
            <a:endParaRPr lang="en-IE" sz="5600" dirty="0"/>
          </a:p>
          <a:p>
            <a:r>
              <a:rPr lang="en-IE" sz="5600" dirty="0" smtClean="0"/>
              <a:t>Food systems and nutrition</a:t>
            </a:r>
          </a:p>
          <a:p>
            <a:r>
              <a:rPr lang="en-IE" sz="5600" dirty="0" smtClean="0"/>
              <a:t>People – Health &amp; Education</a:t>
            </a:r>
            <a:endParaRPr lang="en-IE" sz="5600" dirty="0"/>
          </a:p>
        </p:txBody>
      </p:sp>
      <p:sp>
        <p:nvSpPr>
          <p:cNvPr id="5" name="Left-Right Arrow 4"/>
          <p:cNvSpPr/>
          <p:nvPr/>
        </p:nvSpPr>
        <p:spPr>
          <a:xfrm>
            <a:off x="2631688" y="7740491"/>
            <a:ext cx="20027590" cy="978218"/>
          </a:xfrm>
          <a:prstGeom prst="leftRightArrow">
            <a:avLst/>
          </a:prstGeom>
          <a:solidFill>
            <a:srgbClr val="A79563"/>
          </a:solidFill>
          <a:ln w="12700" cap="flat">
            <a:solidFill>
              <a:srgbClr val="A391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Reaching the Furthest</a:t>
            </a:r>
            <a:r>
              <a:rPr kumimoji="0" lang="en-IE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Behind First</a:t>
            </a:r>
            <a:endParaRPr kumimoji="0" lang="en-I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38776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933855"/>
            <a:ext cx="20749476" cy="12224585"/>
          </a:xfrm>
        </p:spPr>
        <p:txBody>
          <a:bodyPr>
            <a:normAutofit/>
          </a:bodyPr>
          <a:lstStyle/>
          <a:p>
            <a:pPr algn="ctr"/>
            <a:r>
              <a:rPr lang="en-IE" sz="7200" dirty="0" smtClean="0">
                <a:solidFill>
                  <a:srgbClr val="A79563"/>
                </a:solidFill>
              </a:rPr>
              <a:t>Overview PSE approach</a:t>
            </a:r>
            <a:endParaRPr lang="en-IE" sz="6000" b="1" dirty="0" smtClean="0"/>
          </a:p>
          <a:p>
            <a:endParaRPr lang="en-IE" sz="5400" b="1" dirty="0" smtClean="0"/>
          </a:p>
          <a:p>
            <a:r>
              <a:rPr lang="en-IE" sz="5400" b="1" dirty="0" smtClean="0"/>
              <a:t>Main focus areas &amp; sectors</a:t>
            </a:r>
          </a:p>
          <a:p>
            <a:endParaRPr lang="en-IE" sz="4800" dirty="0" smtClean="0"/>
          </a:p>
          <a:p>
            <a:pPr marL="685800" indent="-685800">
              <a:buFontTx/>
              <a:buChar char="-"/>
            </a:pPr>
            <a:r>
              <a:rPr lang="en-IE" sz="4800" dirty="0" err="1" smtClean="0"/>
              <a:t>Agri</a:t>
            </a:r>
            <a:r>
              <a:rPr lang="en-IE" sz="4800" dirty="0" smtClean="0"/>
              <a:t>-Food Sector, focusing on African partner countries and through our development programme in Vietnam</a:t>
            </a:r>
            <a:r>
              <a:rPr lang="en-IE" sz="4800" dirty="0"/>
              <a:t> </a:t>
            </a:r>
            <a:endParaRPr lang="en-IE" sz="4800" dirty="0" smtClean="0"/>
          </a:p>
          <a:p>
            <a:pPr marL="685800" indent="-685800">
              <a:buFontTx/>
              <a:buChar char="-"/>
            </a:pPr>
            <a:endParaRPr lang="en-IE" sz="4800" dirty="0"/>
          </a:p>
          <a:p>
            <a:pPr marL="685800" indent="-685800">
              <a:buFontTx/>
              <a:buChar char="-"/>
            </a:pPr>
            <a:r>
              <a:rPr lang="en-IE" sz="4800" dirty="0" smtClean="0"/>
              <a:t>Climate and environment innovation and the blue economy – African partner countries, Pacific region</a:t>
            </a:r>
          </a:p>
          <a:p>
            <a:pPr marL="685800" indent="-685800">
              <a:buFontTx/>
              <a:buChar char="-"/>
            </a:pPr>
            <a:endParaRPr lang="en-IE" sz="4800" dirty="0" smtClean="0"/>
          </a:p>
          <a:p>
            <a:pPr marL="685800" indent="-685800">
              <a:buFontTx/>
              <a:buChar char="-"/>
            </a:pPr>
            <a:r>
              <a:rPr lang="en-IE" sz="4800" dirty="0" smtClean="0"/>
              <a:t>Women’s economic empowerment – particularly in agriculture and rural development sectors</a:t>
            </a:r>
          </a:p>
          <a:p>
            <a:endParaRPr lang="en-IE" sz="4800" dirty="0" smtClean="0"/>
          </a:p>
          <a:p>
            <a:pPr marL="685800" indent="-685800">
              <a:buFontTx/>
              <a:buChar char="-"/>
            </a:pPr>
            <a:endParaRPr lang="en-IE" sz="4800" dirty="0" smtClean="0"/>
          </a:p>
          <a:p>
            <a:endParaRPr lang="en-IE" sz="4800" dirty="0"/>
          </a:p>
          <a:p>
            <a:endParaRPr lang="en-IE" sz="8000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90958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0" y="0"/>
            <a:ext cx="22080031" cy="13151795"/>
          </a:xfrm>
        </p:spPr>
        <p:txBody>
          <a:bodyPr>
            <a:normAutofit/>
          </a:bodyPr>
          <a:lstStyle/>
          <a:p>
            <a:pPr algn="ctr"/>
            <a:r>
              <a:rPr lang="en-IE" sz="8000" dirty="0" err="1" smtClean="0">
                <a:solidFill>
                  <a:srgbClr val="A79563"/>
                </a:solidFill>
              </a:rPr>
              <a:t>Agri</a:t>
            </a:r>
            <a:r>
              <a:rPr lang="en-IE" sz="8000" dirty="0" smtClean="0">
                <a:solidFill>
                  <a:srgbClr val="A79563"/>
                </a:solidFill>
              </a:rPr>
              <a:t>-Food </a:t>
            </a:r>
          </a:p>
          <a:p>
            <a:endParaRPr lang="en-IE" sz="5600" i="1" dirty="0">
              <a:solidFill>
                <a:srgbClr val="A79563"/>
              </a:solidFill>
            </a:endParaRPr>
          </a:p>
          <a:p>
            <a:r>
              <a:rPr lang="en-IE" sz="5600" b="1" i="1" dirty="0" smtClean="0">
                <a:solidFill>
                  <a:srgbClr val="005A52"/>
                </a:solidFill>
              </a:rPr>
              <a:t>Key Programmes of work</a:t>
            </a:r>
          </a:p>
          <a:p>
            <a:endParaRPr lang="en-IE" sz="5600" b="1" i="1" dirty="0" smtClean="0">
              <a:solidFill>
                <a:srgbClr val="005A52"/>
              </a:solidFill>
            </a:endParaRPr>
          </a:p>
          <a:p>
            <a:r>
              <a:rPr lang="en-IE" sz="5600" dirty="0" smtClean="0">
                <a:solidFill>
                  <a:srgbClr val="005A52"/>
                </a:solidFill>
              </a:rPr>
              <a:t>The Africa </a:t>
            </a:r>
            <a:r>
              <a:rPr lang="en-IE" sz="5600" dirty="0" err="1" smtClean="0">
                <a:solidFill>
                  <a:srgbClr val="005A52"/>
                </a:solidFill>
              </a:rPr>
              <a:t>Agri</a:t>
            </a:r>
            <a:r>
              <a:rPr lang="en-IE" sz="5600" dirty="0" smtClean="0">
                <a:solidFill>
                  <a:srgbClr val="005A52"/>
                </a:solidFill>
              </a:rPr>
              <a:t>-Food Development Programme</a:t>
            </a:r>
          </a:p>
          <a:p>
            <a:endParaRPr lang="en-IE" sz="5600" dirty="0">
              <a:solidFill>
                <a:srgbClr val="005A52"/>
              </a:solidFill>
            </a:endParaRPr>
          </a:p>
          <a:p>
            <a:r>
              <a:rPr lang="en-IE" sz="5600" dirty="0" smtClean="0">
                <a:solidFill>
                  <a:srgbClr val="005A52"/>
                </a:solidFill>
              </a:rPr>
              <a:t>Collaboration with Irish </a:t>
            </a:r>
            <a:r>
              <a:rPr lang="en-IE" sz="5600" dirty="0" err="1" smtClean="0">
                <a:solidFill>
                  <a:srgbClr val="005A52"/>
                </a:solidFill>
              </a:rPr>
              <a:t>agri</a:t>
            </a:r>
            <a:r>
              <a:rPr lang="en-IE" sz="5600" dirty="0" smtClean="0">
                <a:solidFill>
                  <a:srgbClr val="005A52"/>
                </a:solidFill>
              </a:rPr>
              <a:t> expertise to support areas in food safety and procurement</a:t>
            </a:r>
          </a:p>
          <a:p>
            <a:endParaRPr lang="en-IE" sz="5600" dirty="0">
              <a:solidFill>
                <a:srgbClr val="005A52"/>
              </a:solidFill>
            </a:endParaRPr>
          </a:p>
          <a:p>
            <a:r>
              <a:rPr lang="en-IE" sz="5600" dirty="0" smtClean="0">
                <a:solidFill>
                  <a:srgbClr val="005A52"/>
                </a:solidFill>
              </a:rPr>
              <a:t>Supporting research in </a:t>
            </a:r>
            <a:r>
              <a:rPr lang="en-IE" sz="5600" dirty="0" err="1" smtClean="0">
                <a:solidFill>
                  <a:srgbClr val="005A52"/>
                </a:solidFill>
              </a:rPr>
              <a:t>agri</a:t>
            </a:r>
            <a:r>
              <a:rPr lang="en-IE" sz="5600" dirty="0" smtClean="0">
                <a:solidFill>
                  <a:srgbClr val="005A52"/>
                </a:solidFill>
              </a:rPr>
              <a:t> sectors in partner countries – particularly in dairy and livestock</a:t>
            </a:r>
            <a:endParaRPr lang="en-IE" sz="5600" dirty="0">
              <a:solidFill>
                <a:srgbClr val="005A52"/>
              </a:solidFill>
            </a:endParaRPr>
          </a:p>
          <a:p>
            <a:endParaRPr lang="en-IE" sz="6000" dirty="0" smtClean="0"/>
          </a:p>
          <a:p>
            <a:endParaRPr lang="en-IE" sz="6000" dirty="0" smtClean="0"/>
          </a:p>
        </p:txBody>
      </p:sp>
    </p:spTree>
    <p:extLst>
      <p:ext uri="{BB962C8B-B14F-4D97-AF65-F5344CB8AC3E}">
        <p14:creationId xmlns:p14="http://schemas.microsoft.com/office/powerpoint/2010/main" val="3450642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44339" y="646771"/>
            <a:ext cx="20169612" cy="11996072"/>
          </a:xfrm>
        </p:spPr>
        <p:txBody>
          <a:bodyPr>
            <a:normAutofit fontScale="92500"/>
          </a:bodyPr>
          <a:lstStyle/>
          <a:p>
            <a:pPr algn="ctr"/>
            <a:r>
              <a:rPr lang="en-IE" sz="7800" dirty="0" smtClean="0">
                <a:solidFill>
                  <a:srgbClr val="A79563"/>
                </a:solidFill>
              </a:rPr>
              <a:t>Climate and Environment Innovation</a:t>
            </a:r>
          </a:p>
          <a:p>
            <a:pPr algn="ctr"/>
            <a:endParaRPr lang="en-IE" sz="8000" dirty="0">
              <a:solidFill>
                <a:srgbClr val="A79563"/>
              </a:solidFill>
            </a:endParaRPr>
          </a:p>
          <a:p>
            <a:pPr marL="685800" indent="-685800">
              <a:buFontTx/>
              <a:buChar char="-"/>
            </a:pPr>
            <a:r>
              <a:rPr lang="en-IE" sz="6500" dirty="0" smtClean="0"/>
              <a:t>Partnership with Climate Knowledge and Innovation Community to support small-scale start-ups in partner countries</a:t>
            </a:r>
          </a:p>
          <a:p>
            <a:pPr marL="685800" indent="-685800">
              <a:buFontTx/>
              <a:buChar char="-"/>
            </a:pPr>
            <a:endParaRPr lang="en-IE" sz="6500" dirty="0"/>
          </a:p>
          <a:p>
            <a:pPr marL="685800" indent="-685800">
              <a:buFontTx/>
              <a:buChar char="-"/>
            </a:pPr>
            <a:r>
              <a:rPr lang="en-IE" sz="6500" dirty="0" smtClean="0"/>
              <a:t>Building in gender equality and supporting young people to access training in business and entrepreneurship</a:t>
            </a:r>
            <a:br>
              <a:rPr lang="en-IE" sz="6500" dirty="0" smtClean="0"/>
            </a:br>
            <a:endParaRPr lang="en-IE" sz="6500" dirty="0" smtClean="0"/>
          </a:p>
          <a:p>
            <a:pPr marL="685800" indent="-685800">
              <a:buFontTx/>
              <a:buChar char="-"/>
            </a:pPr>
            <a:r>
              <a:rPr lang="en-IE" sz="6500" dirty="0" smtClean="0"/>
              <a:t>Partnership has expanded to focus on blue economy and coastal communities</a:t>
            </a:r>
          </a:p>
          <a:p>
            <a:pPr marL="685800" indent="-685800">
              <a:buFontTx/>
              <a:buChar char="-"/>
            </a:pPr>
            <a:endParaRPr lang="en-IE" sz="8000" dirty="0"/>
          </a:p>
          <a:p>
            <a:endParaRPr lang="en-IE" sz="8000" dirty="0"/>
          </a:p>
        </p:txBody>
      </p:sp>
    </p:spTree>
    <p:extLst>
      <p:ext uri="{BB962C8B-B14F-4D97-AF65-F5344CB8AC3E}">
        <p14:creationId xmlns:p14="http://schemas.microsoft.com/office/powerpoint/2010/main" val="554073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0" y="603116"/>
            <a:ext cx="21846567" cy="11705190"/>
          </a:xfrm>
        </p:spPr>
        <p:txBody>
          <a:bodyPr>
            <a:normAutofit/>
          </a:bodyPr>
          <a:lstStyle/>
          <a:p>
            <a:pPr algn="ctr"/>
            <a:r>
              <a:rPr lang="en-IE" sz="8000" dirty="0" smtClean="0">
                <a:solidFill>
                  <a:srgbClr val="A79563"/>
                </a:solidFill>
              </a:rPr>
              <a:t>Women’s Economic Empowerment </a:t>
            </a:r>
          </a:p>
          <a:p>
            <a:endParaRPr lang="en-IE" sz="5200" dirty="0" smtClean="0"/>
          </a:p>
          <a:p>
            <a:r>
              <a:rPr lang="en-IE" sz="6000" dirty="0" smtClean="0"/>
              <a:t>Specific initiative focused on rural </a:t>
            </a:r>
            <a:r>
              <a:rPr lang="en-IE" sz="6000" dirty="0"/>
              <a:t>development in Ethiopia, Tanzania and </a:t>
            </a:r>
            <a:r>
              <a:rPr lang="en-IE" sz="6000" dirty="0" smtClean="0"/>
              <a:t>Rwanda </a:t>
            </a:r>
          </a:p>
          <a:p>
            <a:r>
              <a:rPr lang="en-IE" sz="5200" dirty="0"/>
              <a:t/>
            </a:r>
            <a:br>
              <a:rPr lang="en-IE" sz="5200" dirty="0"/>
            </a:br>
            <a:r>
              <a:rPr lang="en-IE" sz="6000" dirty="0"/>
              <a:t>S</a:t>
            </a:r>
            <a:r>
              <a:rPr lang="en-IE" sz="6000" dirty="0" smtClean="0"/>
              <a:t>trengthening </a:t>
            </a:r>
            <a:r>
              <a:rPr lang="en-IE" sz="6000" dirty="0"/>
              <a:t>the links between female farmers and food producers to consumers and </a:t>
            </a:r>
            <a:r>
              <a:rPr lang="en-IE" sz="6000" dirty="0" smtClean="0"/>
              <a:t>markets</a:t>
            </a:r>
          </a:p>
          <a:p>
            <a:endParaRPr lang="en-IE" sz="6000" dirty="0"/>
          </a:p>
          <a:p>
            <a:r>
              <a:rPr lang="en-IE" sz="6000" dirty="0" smtClean="0"/>
              <a:t>Support to programmes that promote and enable women’s access to insurance products; addressing access to training &amp; employment in STEM;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4170329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Logo_x0020_Type xmlns="ea0c857e-620b-403a-9a53-d6d389078e98" xsi:nil="true"/>
    <ImageCreateDate xmlns="http://schemas.microsoft.com/sharepoint/v3" xsi:nil="true"/>
    <Office xmlns="ea0c857e-620b-403a-9a53-d6d389078e98">Department</Office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748BD537DBA98B49AD38BA9FD6B3D069" ma:contentTypeVersion="4" ma:contentTypeDescription="Upload an image or a photograph." ma:contentTypeScope="" ma:versionID="25d8014d28f2656e73aee69c2ca968a7">
  <xsd:schema xmlns:xsd="http://www.w3.org/2001/XMLSchema" xmlns:xs="http://www.w3.org/2001/XMLSchema" xmlns:p="http://schemas.microsoft.com/office/2006/metadata/properties" xmlns:ns1="http://schemas.microsoft.com/sharepoint/v3" xmlns:ns2="ea0c857e-620b-403a-9a53-d6d389078e98" targetNamespace="http://schemas.microsoft.com/office/2006/metadata/properties" ma:root="true" ma:fieldsID="f6237d71dd60ac931ff3769c4e4e0905" ns1:_="" ns2:_="">
    <xsd:import namespace="http://schemas.microsoft.com/sharepoint/v3"/>
    <xsd:import namespace="ea0c857e-620b-403a-9a53-d6d389078e98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Office" minOccurs="0"/>
                <xsd:element ref="ns2:Logo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c857e-620b-403a-9a53-d6d389078e98" elementFormDefault="qualified">
    <xsd:import namespace="http://schemas.microsoft.com/office/2006/documentManagement/types"/>
    <xsd:import namespace="http://schemas.microsoft.com/office/infopath/2007/PartnerControls"/>
    <xsd:element name="Office" ma:index="26" nillable="true" ma:displayName="Office" ma:format="Dropdown" ma:internalName="Office">
      <xsd:simpleType>
        <xsd:restriction base="dms:Choice">
          <xsd:enumeration value="Archive"/>
          <xsd:enumeration value="Consulate"/>
          <xsd:enumeration value="Department"/>
          <xsd:enumeration value="Embassy"/>
          <xsd:enumeration value="Global Irish"/>
          <xsd:enumeration value="Honorary Consuls"/>
          <xsd:enumeration value="Ireland 2016"/>
          <xsd:enumeration value="Irish Aid"/>
          <xsd:enumeration value="Missions Abroad"/>
          <xsd:enumeration value="Passport Office"/>
          <xsd:enumeration value="Representative Office"/>
          <xsd:enumeration value="Tánaiste's Office"/>
        </xsd:restriction>
      </xsd:simpleType>
    </xsd:element>
    <xsd:element name="Logo_x0020_Type" ma:index="27" nillable="true" ma:displayName="Logo Type" ma:format="Dropdown" ma:internalName="Logo_x0020_Type">
      <xsd:simpleType>
        <xsd:restriction base="dms:Choice">
          <xsd:enumeration value="Detailed"/>
          <xsd:enumeration value="Display"/>
          <xsd:enumeration value="Simpl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E9CF25-74F5-4E3A-89A9-C74E7D3258A6}">
  <ds:schemaRefs>
    <ds:schemaRef ds:uri="http://purl.org/dc/elements/1.1/"/>
    <ds:schemaRef ds:uri="http://schemas.microsoft.com/office/2006/metadata/properties"/>
    <ds:schemaRef ds:uri="ea0c857e-620b-403a-9a53-d6d389078e98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F6CCF9-D80C-4C20-A824-E3285E4E46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630AB-0828-4E6F-B8B7-7A2884CE8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0c857e-620b-403a-9a53-d6d3890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9707</TotalTime>
  <Words>226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Georgia</vt:lpstr>
      <vt:lpstr>Helvetica Neue</vt:lpstr>
      <vt:lpstr>Helvetica Neue Medium</vt:lpstr>
      <vt:lpstr>Open Sans</vt:lpstr>
      <vt:lpstr>Open Sans Light</vt:lpstr>
      <vt:lpstr>Wingdings</vt:lpstr>
      <vt:lpstr>Standard</vt:lpstr>
      <vt:lpstr>Irish Aid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 PowerPoint Template</dc:title>
  <dc:creator>Cathy Martin</dc:creator>
  <cp:keywords>PPT; PowerPoint; Slide; DFA; Foreign Affairs; Presentation</cp:keywords>
  <cp:lastModifiedBy>McLynn Maeve HQ-DCD</cp:lastModifiedBy>
  <cp:revision>75</cp:revision>
  <cp:lastPrinted>2018-01-09T06:39:09Z</cp:lastPrinted>
  <dcterms:created xsi:type="dcterms:W3CDTF">2020-09-08T11:18:20Z</dcterms:created>
  <dcterms:modified xsi:type="dcterms:W3CDTF">2024-06-06T13:32:51Z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0x01010200748BD537DBA98B49AD38BA9FD6B3D069</vt:lpwstr>
  </property>
  <property fmtid="{D5CDD505-2E9C-101B-9397-08002B2CF9AE}" pid="3" name="vti_imgdate">
    <vt:lpwstr>2020-09-21T00:00:00Z</vt:lpwstr>
  </property>
</Properties>
</file>