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3_3FFE204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3" r:id="rId7"/>
    <p:sldMasterId id="2147483665" r:id="rId8"/>
    <p:sldMasterId id="2147483669" r:id="rId9"/>
    <p:sldMasterId id="2147483672" r:id="rId10"/>
    <p:sldMasterId id="2147483648" r:id="rId11"/>
  </p:sldMasterIdLst>
  <p:notesMasterIdLst>
    <p:notesMasterId r:id="rId18"/>
  </p:notesMasterIdLst>
  <p:sldIdLst>
    <p:sldId id="274" r:id="rId12"/>
    <p:sldId id="314" r:id="rId13"/>
    <p:sldId id="315" r:id="rId14"/>
    <p:sldId id="318" r:id="rId15"/>
    <p:sldId id="317"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4DC5AD-78B4-4B29-934E-45A446A5A010}" name="Roselyne Yao" initials="RY" userId="S::ryao@idrc.ca::0812a3d5-8ccb-4cc4-8848-4254ca90b40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9C68D-6047-46C0-AD77-B1A08C4C84CE}" v="57" dt="2024-05-30T20:08:14.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423" autoAdjust="0"/>
  </p:normalViewPr>
  <p:slideViewPr>
    <p:cSldViewPr snapToGrid="0">
      <p:cViewPr varScale="1">
        <p:scale>
          <a:sx n="59" d="100"/>
          <a:sy n="59" d="100"/>
        </p:scale>
        <p:origin x="9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tableStyles" Target="tableStyles.xml"/></Relationships>
</file>

<file path=ppt/comments/modernComment_113_3FFE2044.xml><?xml version="1.0" encoding="utf-8"?>
<p188:cmLst xmlns:a="http://schemas.openxmlformats.org/drawingml/2006/main" xmlns:r="http://schemas.openxmlformats.org/officeDocument/2006/relationships" xmlns:p188="http://schemas.microsoft.com/office/powerpoint/2018/8/main">
  <p188:cm id="{A858AB88-6F4E-4885-8D4E-FA9CB79B1B6C}" authorId="{E04DC5AD-78B4-4B29-934E-45A446A5A010}" created="2024-05-30T15:41:06.628">
    <pc:sldMkLst xmlns:pc="http://schemas.microsoft.com/office/powerpoint/2013/main/command">
      <pc:docMk/>
      <pc:sldMk cId="1073619012" sldId="275"/>
    </pc:sldMkLst>
    <p188:txBody>
      <a:bodyPr/>
      <a:lstStyle/>
      <a:p>
        <a:r>
          <a:rPr lang="en-CA"/>
          <a:t>Would suggest adding your contact info and/or you OVOU QR code of link on this last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13977-52D1-41B7-9F5B-56F8FA525403}" type="datetimeFigureOut">
              <a:rPr lang="en-CA" smtClean="0"/>
              <a:t>2024-06-06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BCA4E-4E72-4706-98A9-1676CC5F5262}" type="slidenum">
              <a:rPr lang="en-CA" smtClean="0"/>
              <a:t>‹#›</a:t>
            </a:fld>
            <a:endParaRPr lang="en-CA"/>
          </a:p>
        </p:txBody>
      </p:sp>
    </p:spTree>
    <p:extLst>
      <p:ext uri="{BB962C8B-B14F-4D97-AF65-F5344CB8AC3E}">
        <p14:creationId xmlns:p14="http://schemas.microsoft.com/office/powerpoint/2010/main" val="8639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sz="1200" b="0" dirty="0">
              <a:solidFill>
                <a:schemeClr val="tx1"/>
              </a:solidFill>
              <a:latin typeface="+mn-lt"/>
            </a:endParaRPr>
          </a:p>
        </p:txBody>
      </p:sp>
      <p:sp>
        <p:nvSpPr>
          <p:cNvPr id="4" name="Slide Number Placeholder 3"/>
          <p:cNvSpPr>
            <a:spLocks noGrp="1"/>
          </p:cNvSpPr>
          <p:nvPr>
            <p:ph type="sldNum" sz="quarter" idx="10"/>
          </p:nvPr>
        </p:nvSpPr>
        <p:spPr/>
        <p:txBody>
          <a:bodyPr/>
          <a:lstStyle/>
          <a:p>
            <a:fld id="{98EA2D84-419E-4629-A836-4C837C342A38}" type="slidenum">
              <a:rPr lang="en-CA" smtClean="0"/>
              <a:t>1</a:t>
            </a:fld>
            <a:endParaRPr lang="en-CA"/>
          </a:p>
        </p:txBody>
      </p:sp>
    </p:spTree>
    <p:extLst>
      <p:ext uri="{BB962C8B-B14F-4D97-AF65-F5344CB8AC3E}">
        <p14:creationId xmlns:p14="http://schemas.microsoft.com/office/powerpoint/2010/main" val="370692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EA2D84-419E-4629-A836-4C837C342A38}" type="slidenum">
              <a:rPr lang="en-CA" smtClean="0"/>
              <a:t>2</a:t>
            </a:fld>
            <a:endParaRPr lang="en-CA"/>
          </a:p>
        </p:txBody>
      </p:sp>
    </p:spTree>
    <p:extLst>
      <p:ext uri="{BB962C8B-B14F-4D97-AF65-F5344CB8AC3E}">
        <p14:creationId xmlns:p14="http://schemas.microsoft.com/office/powerpoint/2010/main" val="273545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3 TOC points:</a:t>
            </a:r>
          </a:p>
          <a:p>
            <a:pPr marL="171450" indent="-171450">
              <a:buFontTx/>
              <a:buChar char="-"/>
            </a:pPr>
            <a:r>
              <a:rPr lang="en-CA" dirty="0"/>
              <a:t>What does mobilizing alliances actually mean in relation to these 3 objectives? What strategic approaches should we consider for each?</a:t>
            </a:r>
          </a:p>
          <a:p>
            <a:pPr marL="171450" indent="-171450">
              <a:buFontTx/>
              <a:buChar char="-"/>
            </a:pPr>
            <a:r>
              <a:rPr lang="en-CA" dirty="0"/>
              <a:t>Who are we mobilizing and how? (grant recipients, co-funders, parallel funders?)</a:t>
            </a:r>
          </a:p>
          <a:p>
            <a:pPr marL="171450" indent="-171450">
              <a:buFontTx/>
              <a:buChar char="-"/>
            </a:pPr>
            <a:r>
              <a:rPr lang="en-CA" dirty="0"/>
              <a:t>What are our impact aspirations for each? What changes do we seek for/with the PS?</a:t>
            </a:r>
          </a:p>
          <a:p>
            <a:pPr marL="171450" indent="-171450">
              <a:buFontTx/>
              <a:buChar char="-"/>
            </a:pPr>
            <a:r>
              <a:rPr lang="en-CA" dirty="0"/>
              <a:t>How do we know when we’ve achieved it?</a:t>
            </a:r>
          </a:p>
          <a:p>
            <a:pPr marL="0" indent="0">
              <a:buFontTx/>
              <a:buNone/>
            </a:pPr>
            <a:endParaRPr lang="en-CA" dirty="0"/>
          </a:p>
          <a:p>
            <a:endParaRPr lang="en-CA" dirty="0"/>
          </a:p>
        </p:txBody>
      </p:sp>
      <p:sp>
        <p:nvSpPr>
          <p:cNvPr id="4" name="Slide Number Placeholder 3"/>
          <p:cNvSpPr>
            <a:spLocks noGrp="1"/>
          </p:cNvSpPr>
          <p:nvPr>
            <p:ph type="sldNum" sz="quarter" idx="5"/>
          </p:nvPr>
        </p:nvSpPr>
        <p:spPr/>
        <p:txBody>
          <a:bodyPr/>
          <a:lstStyle/>
          <a:p>
            <a:fld id="{B51BCA4E-4E72-4706-98A9-1676CC5F5262}" type="slidenum">
              <a:rPr lang="en-CA" smtClean="0"/>
              <a:t>3</a:t>
            </a:fld>
            <a:endParaRPr lang="en-CA"/>
          </a:p>
        </p:txBody>
      </p:sp>
    </p:spTree>
    <p:extLst>
      <p:ext uri="{BB962C8B-B14F-4D97-AF65-F5344CB8AC3E}">
        <p14:creationId xmlns:p14="http://schemas.microsoft.com/office/powerpoint/2010/main" val="203343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51BCA4E-4E72-4706-98A9-1676CC5F5262}" type="slidenum">
              <a:rPr lang="en-CA" smtClean="0"/>
              <a:t>4</a:t>
            </a:fld>
            <a:endParaRPr lang="en-CA"/>
          </a:p>
        </p:txBody>
      </p:sp>
    </p:spTree>
    <p:extLst>
      <p:ext uri="{BB962C8B-B14F-4D97-AF65-F5344CB8AC3E}">
        <p14:creationId xmlns:p14="http://schemas.microsoft.com/office/powerpoint/2010/main" val="297448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exhaustive list, just snapshot of several key initiatives</a:t>
            </a:r>
          </a:p>
          <a:p>
            <a:pPr marL="171450" indent="-171450">
              <a:buFontTx/>
              <a:buChar char="-"/>
            </a:pPr>
            <a:r>
              <a:rPr lang="en-CA" dirty="0" err="1"/>
              <a:t>Aquadapt</a:t>
            </a:r>
            <a:r>
              <a:rPr lang="en-CA" dirty="0"/>
              <a:t>: interesting lessons from SEA and Pacific, very different contexts and market environments</a:t>
            </a:r>
          </a:p>
          <a:p>
            <a:pPr marL="171450" indent="-171450">
              <a:buFontTx/>
              <a:buChar char="-"/>
            </a:pPr>
            <a:r>
              <a:rPr lang="en-CA" dirty="0"/>
              <a:t>Health ESOs: how advance health equity in LMICs via these approaches?</a:t>
            </a:r>
          </a:p>
          <a:p>
            <a:pPr marL="171450" indent="-171450">
              <a:buFontTx/>
              <a:buChar char="-"/>
            </a:pPr>
            <a:r>
              <a:rPr lang="en-CA" dirty="0"/>
              <a:t>Comprehensive innovation ecosystem R&amp;D support: how strengthen innovation agencies to better bridge public/private sector and advance commercialization of promising innovations</a:t>
            </a:r>
          </a:p>
          <a:p>
            <a:pPr marL="171450" indent="-171450">
              <a:buFontTx/>
              <a:buChar char="-"/>
            </a:pPr>
            <a:r>
              <a:rPr lang="en-CA" sz="1800" kern="0" dirty="0">
                <a:effectLst/>
                <a:latin typeface="Calibri" panose="020F0502020204030204" pitchFamily="34" charset="0"/>
                <a:ea typeface="Calibri" panose="020F0502020204030204" pitchFamily="34" charset="0"/>
              </a:rPr>
              <a:t>build the evidence base for the business case for funding female local fund managers in Global South, to influence investors and unlock more capital for local fund models and the clean energy sector</a:t>
            </a:r>
          </a:p>
          <a:p>
            <a:pPr marL="171450" indent="-171450">
              <a:buFontTx/>
              <a:buChar char="-"/>
            </a:pPr>
            <a:r>
              <a:rPr lang="en-CA" sz="1800" kern="0" dirty="0">
                <a:effectLst/>
                <a:latin typeface="Calibri" panose="020F0502020204030204" pitchFamily="34" charset="0"/>
              </a:rPr>
              <a:t>Mapping of Global South data actions by PS, understanding PPP incentives around data, supporting development of multistakeholder data action plan</a:t>
            </a:r>
            <a:endParaRPr lang="en-CA" dirty="0"/>
          </a:p>
          <a:p>
            <a:endParaRPr lang="en-CA" dirty="0"/>
          </a:p>
        </p:txBody>
      </p:sp>
      <p:sp>
        <p:nvSpPr>
          <p:cNvPr id="4" name="Slide Number Placeholder 3"/>
          <p:cNvSpPr>
            <a:spLocks noGrp="1"/>
          </p:cNvSpPr>
          <p:nvPr>
            <p:ph type="sldNum" sz="quarter" idx="5"/>
          </p:nvPr>
        </p:nvSpPr>
        <p:spPr/>
        <p:txBody>
          <a:bodyPr/>
          <a:lstStyle/>
          <a:p>
            <a:fld id="{B51BCA4E-4E72-4706-98A9-1676CC5F5262}" type="slidenum">
              <a:rPr lang="en-CA" smtClean="0"/>
              <a:t>5</a:t>
            </a:fld>
            <a:endParaRPr lang="en-CA"/>
          </a:p>
        </p:txBody>
      </p:sp>
    </p:spTree>
    <p:extLst>
      <p:ext uri="{BB962C8B-B14F-4D97-AF65-F5344CB8AC3E}">
        <p14:creationId xmlns:p14="http://schemas.microsoft.com/office/powerpoint/2010/main" val="358771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This is the thank you/credit slide, this should be the closing slide of your presentation.</a:t>
            </a:r>
          </a:p>
          <a:p>
            <a:pPr algn="just"/>
            <a:endParaRPr lang="en-US"/>
          </a:p>
          <a:p>
            <a:pPr algn="just"/>
            <a:r>
              <a:rPr lang="en-US"/>
              <a:t>Recommended size of each line:</a:t>
            </a:r>
          </a:p>
          <a:p>
            <a:pPr algn="just"/>
            <a:r>
              <a:rPr lang="en-US"/>
              <a:t>Credit information – 18pt.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CA" sz="1200">
                <a:latin typeface="Myriad Pro Light" panose="020B0403030403020204"/>
                <a:cs typeface="Segoe UI" panose="020B0502040204020203" pitchFamily="34" charset="0"/>
              </a:rPr>
              <a:t>Information – 28 pt.</a:t>
            </a:r>
            <a:endParaRPr lang="en-US"/>
          </a:p>
          <a:p>
            <a:pPr algn="just"/>
            <a:endParaRPr lang="en-US"/>
          </a:p>
          <a:p>
            <a:pPr algn="just"/>
            <a:r>
              <a:rPr lang="en-US"/>
              <a:t>-----------------------------------------------</a:t>
            </a:r>
          </a:p>
          <a:p>
            <a:pPr algn="just"/>
            <a:endParaRPr lang="en-US"/>
          </a:p>
          <a:p>
            <a:pPr algn="just"/>
            <a:r>
              <a:rPr lang="fr-CA" noProof="0"/>
              <a:t>Il s’agit de la diapositive de remerciements et de mentions/crédits. Cette diapositive devrait clore votre présentation.</a:t>
            </a:r>
          </a:p>
          <a:p>
            <a:pPr algn="just"/>
            <a:endParaRPr lang="fr-CA" noProof="0"/>
          </a:p>
          <a:p>
            <a:pPr algn="just"/>
            <a:r>
              <a:rPr lang="fr-CA" noProof="0"/>
              <a:t>Taille recommandée de chaque ligne :</a:t>
            </a:r>
          </a:p>
          <a:p>
            <a:pPr algn="just"/>
            <a:r>
              <a:rPr lang="fr-CA" noProof="0"/>
              <a:t>Crédits – 18pt.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CA" sz="1200">
                <a:latin typeface="Myriad Pro Light" panose="020B0403030403020204"/>
                <a:cs typeface="Segoe UI" panose="020B0502040204020203" pitchFamily="34" charset="0"/>
              </a:rPr>
              <a:t>Information – 28 pt.</a:t>
            </a:r>
            <a:endParaRPr lang="en-US"/>
          </a:p>
        </p:txBody>
      </p:sp>
      <p:sp>
        <p:nvSpPr>
          <p:cNvPr id="4" name="Slide Number Placeholder 3"/>
          <p:cNvSpPr>
            <a:spLocks noGrp="1"/>
          </p:cNvSpPr>
          <p:nvPr>
            <p:ph type="sldNum" sz="quarter" idx="10"/>
          </p:nvPr>
        </p:nvSpPr>
        <p:spPr/>
        <p:txBody>
          <a:bodyPr/>
          <a:lstStyle/>
          <a:p>
            <a:fld id="{98EA2D84-419E-4629-A836-4C837C342A38}" type="slidenum">
              <a:rPr lang="en-CA" smtClean="0"/>
              <a:t>6</a:t>
            </a:fld>
            <a:endParaRPr lang="en-CA"/>
          </a:p>
        </p:txBody>
      </p:sp>
    </p:spTree>
    <p:extLst>
      <p:ext uri="{BB962C8B-B14F-4D97-AF65-F5344CB8AC3E}">
        <p14:creationId xmlns:p14="http://schemas.microsoft.com/office/powerpoint/2010/main" val="230748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11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1564-B83D-5B60-28A4-B0653B058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F46C98E-F623-66AF-D151-6E4D26F49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E44623-8B7B-716F-D2E1-D584005A3BA8}"/>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5" name="Footer Placeholder 4">
            <a:extLst>
              <a:ext uri="{FF2B5EF4-FFF2-40B4-BE49-F238E27FC236}">
                <a16:creationId xmlns:a16="http://schemas.microsoft.com/office/drawing/2014/main" id="{C9E12364-CF49-D7BC-1716-DC6DCF446C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B53B66-4CA5-40BC-B3C1-6C3E8DA0808E}"/>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1079764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8653-7194-CF7B-BBAA-444624E0287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D88254-295D-C9D9-4755-B9A6323D17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2005FA-1E98-C186-1B26-F68D20B90FFA}"/>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5" name="Footer Placeholder 4">
            <a:extLst>
              <a:ext uri="{FF2B5EF4-FFF2-40B4-BE49-F238E27FC236}">
                <a16:creationId xmlns:a16="http://schemas.microsoft.com/office/drawing/2014/main" id="{D4BE5B53-0464-AF44-72C2-0D4160DEF7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946768-705C-1162-9220-560F8E61D380}"/>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101295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7C11-5033-031F-1A61-8EE631F227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F5B5E0-AE4A-27DD-935A-6E260DEF47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7FD78-8458-09BD-981D-9FB1AB6F503B}"/>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5" name="Footer Placeholder 4">
            <a:extLst>
              <a:ext uri="{FF2B5EF4-FFF2-40B4-BE49-F238E27FC236}">
                <a16:creationId xmlns:a16="http://schemas.microsoft.com/office/drawing/2014/main" id="{29E9B898-5A45-942E-4729-95F4CC8D47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3728CF-B401-2E22-DB60-C7F79B4B10B1}"/>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198782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7525-C438-01E9-AAE9-05E24EC68B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25A09FB-0545-F6A5-634C-430715ED8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E2301B-139B-B3DF-F495-F55CC3CB2C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F9181FB-6797-D9F8-2E5E-FD160066DF36}"/>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6" name="Footer Placeholder 5">
            <a:extLst>
              <a:ext uri="{FF2B5EF4-FFF2-40B4-BE49-F238E27FC236}">
                <a16:creationId xmlns:a16="http://schemas.microsoft.com/office/drawing/2014/main" id="{DCDB8F56-351E-C540-41B8-0E3AE07DBEF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6AA932-099A-8BC3-5240-BD8CAA4CE5FF}"/>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279922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33CD-444C-9A76-0C04-638CD186DD4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32FEA0-12F4-9F1F-91A6-566FD7ADF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C87D3-B672-CAD3-3337-25DED304F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0D8C6C3-FCF5-0E6F-E813-D5966E4BD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28C9-61A4-ADF8-B389-0C9C0ADB10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221BC6F-D771-D21B-8C83-F05E12EBB614}"/>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8" name="Footer Placeholder 7">
            <a:extLst>
              <a:ext uri="{FF2B5EF4-FFF2-40B4-BE49-F238E27FC236}">
                <a16:creationId xmlns:a16="http://schemas.microsoft.com/office/drawing/2014/main" id="{481BFB70-A373-BDF2-1D35-A9B49C670D2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661995E-ADCF-E1DF-1F08-74BC1AE1515D}"/>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247943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5965-826F-29CD-8628-2E779BE24F7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75CE558-CDBA-80E4-2304-7503FA308FD6}"/>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4" name="Footer Placeholder 3">
            <a:extLst>
              <a:ext uri="{FF2B5EF4-FFF2-40B4-BE49-F238E27FC236}">
                <a16:creationId xmlns:a16="http://schemas.microsoft.com/office/drawing/2014/main" id="{AEBE26CF-09E4-B245-2D5A-184832CAFB7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608F778-1547-D6BA-21C9-73C2472D0DA1}"/>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99166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6EBC7-1233-CE0D-64EC-7B592E1D2745}"/>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3" name="Footer Placeholder 2">
            <a:extLst>
              <a:ext uri="{FF2B5EF4-FFF2-40B4-BE49-F238E27FC236}">
                <a16:creationId xmlns:a16="http://schemas.microsoft.com/office/drawing/2014/main" id="{9B20253C-61D7-318E-24A6-4075B5BC19A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92759A6-2B36-F6E3-1D93-8B60B72D2FDE}"/>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412126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DD19-DAC5-5BA7-73FB-5F623E1E6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8A6A0B0-C913-123B-4BED-4B21955D6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CC3D73-1533-40D7-2E45-3B7E0FA42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A4998-AE33-AEAE-610A-F2AFFFBB343D}"/>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6" name="Footer Placeholder 5">
            <a:extLst>
              <a:ext uri="{FF2B5EF4-FFF2-40B4-BE49-F238E27FC236}">
                <a16:creationId xmlns:a16="http://schemas.microsoft.com/office/drawing/2014/main" id="{52388A4E-4699-B639-9943-F429416285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CAA4E9B-FD7F-8182-C3F1-8BD78D33994D}"/>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379138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25E-A750-0B14-46C2-1FAEFF4FC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482D98E-B15B-2379-BC81-999BB65D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4192882-142E-E24A-F4D8-75B28AEB6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BF45A-A3E6-FDA0-584F-AF1E1C10E037}"/>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6" name="Footer Placeholder 5">
            <a:extLst>
              <a:ext uri="{FF2B5EF4-FFF2-40B4-BE49-F238E27FC236}">
                <a16:creationId xmlns:a16="http://schemas.microsoft.com/office/drawing/2014/main" id="{656CACDA-B0C9-0B7E-23C1-E88E2B42CE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4082ABF-2C23-5192-3B8A-6562A7A6C530}"/>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316275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3330-BFD5-37B2-499F-2B1E9AC1EDF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8EEF41-1D99-95E8-A25F-1CD3E8012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27D630-D4DB-78FD-531E-48EBDBCB2145}"/>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5" name="Footer Placeholder 4">
            <a:extLst>
              <a:ext uri="{FF2B5EF4-FFF2-40B4-BE49-F238E27FC236}">
                <a16:creationId xmlns:a16="http://schemas.microsoft.com/office/drawing/2014/main" id="{3013B478-0D4D-517B-ED71-4B7D10064D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AD9E3B-BD5D-C08A-5804-B8B0BB26FF05}"/>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242566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defRPr sz="3000" baseline="0">
                <a:latin typeface="Segoe UI" panose="020B0502040204020203" pitchFamily="34" charset="0"/>
                <a:ea typeface="Segoe UI" panose="020B0502040204020203" pitchFamily="34" charset="0"/>
                <a:cs typeface="Segoe UI" panose="020B0502040204020203" pitchFamily="34" charset="0"/>
              </a:defRPr>
            </a:lvl1pPr>
            <a:lvl2pPr>
              <a:defRPr sz="3000">
                <a:latin typeface="Segoe UI" panose="020B0502040204020203" pitchFamily="34" charset="0"/>
                <a:ea typeface="Segoe UI" panose="020B0502040204020203" pitchFamily="34" charset="0"/>
                <a:cs typeface="Segoe UI" panose="020B0502040204020203" pitchFamily="34" charset="0"/>
              </a:defRPr>
            </a:lvl2pPr>
            <a:lvl3pPr>
              <a:defRPr sz="3000">
                <a:latin typeface="Segoe UI" panose="020B0502040204020203" pitchFamily="34" charset="0"/>
                <a:ea typeface="Segoe UI" panose="020B0502040204020203" pitchFamily="34" charset="0"/>
                <a:cs typeface="Segoe UI" panose="020B0502040204020203" pitchFamily="34" charset="0"/>
              </a:defRPr>
            </a:lvl3pPr>
            <a:lvl4pPr>
              <a:defRPr sz="3000">
                <a:latin typeface="Segoe UI" panose="020B0502040204020203" pitchFamily="34" charset="0"/>
                <a:ea typeface="Segoe UI" panose="020B0502040204020203" pitchFamily="34" charset="0"/>
                <a:cs typeface="Segoe UI" panose="020B0502040204020203" pitchFamily="34" charset="0"/>
              </a:defRPr>
            </a:lvl4pPr>
            <a:lvl5pPr>
              <a:defRPr sz="3000">
                <a:latin typeface="Segoe UI" panose="020B0502040204020203" pitchFamily="34" charset="0"/>
                <a:ea typeface="Segoe UI" panose="020B0502040204020203" pitchFamily="34" charset="0"/>
                <a:cs typeface="Segoe UI" panose="020B0502040204020203" pitchFamily="34" charset="0"/>
              </a:defRPr>
            </a:lvl5pPr>
          </a:lstStyle>
          <a:p>
            <a:pPr lvl="0"/>
            <a:r>
              <a:rPr lang="fr-FR" err="1"/>
              <a:t>Interior</a:t>
            </a:r>
            <a:r>
              <a:rPr lang="fr-FR"/>
              <a:t> slide</a:t>
            </a:r>
          </a:p>
        </p:txBody>
      </p:sp>
    </p:spTree>
    <p:extLst>
      <p:ext uri="{BB962C8B-B14F-4D97-AF65-F5344CB8AC3E}">
        <p14:creationId xmlns:p14="http://schemas.microsoft.com/office/powerpoint/2010/main" val="2613160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36237-EC43-44EC-B58C-123668E0D7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6D275E-0BB0-04CF-1953-F7FA27194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7785D7-0B55-1EE5-FBED-650F159B035A}"/>
              </a:ext>
            </a:extLst>
          </p:cNvPr>
          <p:cNvSpPr>
            <a:spLocks noGrp="1"/>
          </p:cNvSpPr>
          <p:nvPr>
            <p:ph type="dt" sz="half" idx="10"/>
          </p:nvPr>
        </p:nvSpPr>
        <p:spPr/>
        <p:txBody>
          <a:bodyPr/>
          <a:lstStyle/>
          <a:p>
            <a:fld id="{6582A7DF-459A-438A-B613-B4218263B242}" type="datetimeFigureOut">
              <a:rPr lang="en-CA" smtClean="0"/>
              <a:t>2024-06-06</a:t>
            </a:fld>
            <a:endParaRPr lang="en-CA"/>
          </a:p>
        </p:txBody>
      </p:sp>
      <p:sp>
        <p:nvSpPr>
          <p:cNvPr id="5" name="Footer Placeholder 4">
            <a:extLst>
              <a:ext uri="{FF2B5EF4-FFF2-40B4-BE49-F238E27FC236}">
                <a16:creationId xmlns:a16="http://schemas.microsoft.com/office/drawing/2014/main" id="{4B3E3F45-F2F9-DCBE-54AA-1BEC500AF4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8A402B-BBB8-E23B-878B-40D31B5A2D4F}"/>
              </a:ext>
            </a:extLst>
          </p:cNvPr>
          <p:cNvSpPr>
            <a:spLocks noGrp="1"/>
          </p:cNvSpPr>
          <p:nvPr>
            <p:ph type="sldNum" sz="quarter" idx="12"/>
          </p:nvPr>
        </p:nvSpPr>
        <p:spPr/>
        <p:txBody>
          <a:bodyPr/>
          <a:lstStyle/>
          <a:p>
            <a:fld id="{3A0808D0-3570-4EA0-B842-9CC6CE3D472E}" type="slidenum">
              <a:rPr lang="en-CA" smtClean="0"/>
              <a:t>‹#›</a:t>
            </a:fld>
            <a:endParaRPr lang="en-CA"/>
          </a:p>
        </p:txBody>
      </p:sp>
    </p:spTree>
    <p:extLst>
      <p:ext uri="{BB962C8B-B14F-4D97-AF65-F5344CB8AC3E}">
        <p14:creationId xmlns:p14="http://schemas.microsoft.com/office/powerpoint/2010/main" val="1747560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4351338"/>
          </a:xfrm>
          <a:prstGeom prst="rect">
            <a:avLst/>
          </a:prstGeom>
        </p:spPr>
        <p:txBody>
          <a:bodyPr>
            <a:normAutofit/>
          </a:bodyPr>
          <a:lstStyle>
            <a:lvl1pPr>
              <a:defRPr sz="3000" baseline="0">
                <a:latin typeface="Segoe UI" panose="020B0502040204020203" pitchFamily="34" charset="0"/>
                <a:ea typeface="Segoe UI" panose="020B0502040204020203" pitchFamily="34" charset="0"/>
                <a:cs typeface="Segoe UI" panose="020B0502040204020203" pitchFamily="34" charset="0"/>
              </a:defRPr>
            </a:lvl1pPr>
            <a:lvl2pPr>
              <a:defRPr sz="3000">
                <a:latin typeface="Segoe UI" panose="020B0502040204020203" pitchFamily="34" charset="0"/>
                <a:ea typeface="Segoe UI" panose="020B0502040204020203" pitchFamily="34" charset="0"/>
                <a:cs typeface="Segoe UI" panose="020B0502040204020203" pitchFamily="34" charset="0"/>
              </a:defRPr>
            </a:lvl2pPr>
            <a:lvl3pPr>
              <a:defRPr sz="3000">
                <a:latin typeface="Segoe UI" panose="020B0502040204020203" pitchFamily="34" charset="0"/>
                <a:ea typeface="Segoe UI" panose="020B0502040204020203" pitchFamily="34" charset="0"/>
                <a:cs typeface="Segoe UI" panose="020B0502040204020203" pitchFamily="34" charset="0"/>
              </a:defRPr>
            </a:lvl3pPr>
            <a:lvl4pPr>
              <a:defRPr sz="3000">
                <a:latin typeface="Segoe UI" panose="020B0502040204020203" pitchFamily="34" charset="0"/>
                <a:ea typeface="Segoe UI" panose="020B0502040204020203" pitchFamily="34" charset="0"/>
                <a:cs typeface="Segoe UI" panose="020B0502040204020203" pitchFamily="34" charset="0"/>
              </a:defRPr>
            </a:lvl4pPr>
            <a:lvl5pPr>
              <a:defRPr sz="3000">
                <a:latin typeface="Segoe UI" panose="020B0502040204020203" pitchFamily="34" charset="0"/>
                <a:ea typeface="Segoe UI" panose="020B0502040204020203" pitchFamily="34" charset="0"/>
                <a:cs typeface="Segoe UI" panose="020B0502040204020203" pitchFamily="34" charset="0"/>
              </a:defRPr>
            </a:lvl5pPr>
          </a:lstStyle>
          <a:p>
            <a:pPr lvl="0"/>
            <a:r>
              <a:rPr lang="fr-FR" err="1"/>
              <a:t>Interior</a:t>
            </a:r>
            <a:r>
              <a:rPr lang="fr-FR"/>
              <a:t> slide</a:t>
            </a:r>
          </a:p>
        </p:txBody>
      </p:sp>
    </p:spTree>
    <p:extLst>
      <p:ext uri="{BB962C8B-B14F-4D97-AF65-F5344CB8AC3E}">
        <p14:creationId xmlns:p14="http://schemas.microsoft.com/office/powerpoint/2010/main" val="237425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02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terior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85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Interior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5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58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 w/ Image">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48C3EB88-B4A8-26D8-0262-915A45D26AAE}"/>
              </a:ext>
            </a:extLst>
          </p:cNvPr>
          <p:cNvSpPr>
            <a:spLocks noGrp="1"/>
          </p:cNvSpPr>
          <p:nvPr>
            <p:ph type="pic" sz="quarter" idx="16"/>
          </p:nvPr>
        </p:nvSpPr>
        <p:spPr>
          <a:xfrm>
            <a:off x="360425" y="2251225"/>
            <a:ext cx="4478096" cy="4606776"/>
          </a:xfrm>
          <a:custGeom>
            <a:avLst/>
            <a:gdLst>
              <a:gd name="connsiteX0" fmla="*/ 0 w 3909237"/>
              <a:gd name="connsiteY0" fmla="*/ 0 h 6858000"/>
              <a:gd name="connsiteX1" fmla="*/ 3909237 w 3909237"/>
              <a:gd name="connsiteY1" fmla="*/ 0 h 6858000"/>
              <a:gd name="connsiteX2" fmla="*/ 3909237 w 3909237"/>
              <a:gd name="connsiteY2" fmla="*/ 6858000 h 6858000"/>
              <a:gd name="connsiteX3" fmla="*/ 1184275 w 3909237"/>
              <a:gd name="connsiteY3" fmla="*/ 6858000 h 6858000"/>
              <a:gd name="connsiteX4" fmla="*/ 1155667 w 3909237"/>
              <a:gd name="connsiteY4" fmla="*/ 6745315 h 6858000"/>
              <a:gd name="connsiteX5" fmla="*/ 1096188 w 3909237"/>
              <a:gd name="connsiteY5" fmla="*/ 6185804 h 6858000"/>
              <a:gd name="connsiteX6" fmla="*/ 1216836 w 3909237"/>
              <a:gd name="connsiteY6" fmla="*/ 5356225 h 6858000"/>
              <a:gd name="connsiteX7" fmla="*/ 1397813 w 3909237"/>
              <a:gd name="connsiteY7" fmla="*/ 4325254 h 6858000"/>
              <a:gd name="connsiteX8" fmla="*/ 1381938 w 3909237"/>
              <a:gd name="connsiteY8" fmla="*/ 3220354 h 6858000"/>
              <a:gd name="connsiteX9" fmla="*/ 1039038 w 3909237"/>
              <a:gd name="connsiteY9" fmla="*/ 1648729 h 6858000"/>
              <a:gd name="connsiteX10" fmla="*/ 1257529 w 3909237"/>
              <a:gd name="connsiteY10" fmla="*/ 3175 h 6858000"/>
              <a:gd name="connsiteX11" fmla="*/ 0 w 3909237"/>
              <a:gd name="connsiteY11" fmla="*/ 948 h 6858000"/>
              <a:gd name="connsiteX0" fmla="*/ 0 w 7296674"/>
              <a:gd name="connsiteY0" fmla="*/ 0 h 6878782"/>
              <a:gd name="connsiteX1" fmla="*/ 3909237 w 7296674"/>
              <a:gd name="connsiteY1" fmla="*/ 0 h 6878782"/>
              <a:gd name="connsiteX2" fmla="*/ 7296674 w 7296674"/>
              <a:gd name="connsiteY2" fmla="*/ 6878782 h 6878782"/>
              <a:gd name="connsiteX3" fmla="*/ 1184275 w 7296674"/>
              <a:gd name="connsiteY3" fmla="*/ 6858000 h 6878782"/>
              <a:gd name="connsiteX4" fmla="*/ 1155667 w 7296674"/>
              <a:gd name="connsiteY4" fmla="*/ 6745315 h 6878782"/>
              <a:gd name="connsiteX5" fmla="*/ 1096188 w 7296674"/>
              <a:gd name="connsiteY5" fmla="*/ 6185804 h 6878782"/>
              <a:gd name="connsiteX6" fmla="*/ 1216836 w 7296674"/>
              <a:gd name="connsiteY6" fmla="*/ 5356225 h 6878782"/>
              <a:gd name="connsiteX7" fmla="*/ 1397813 w 7296674"/>
              <a:gd name="connsiteY7" fmla="*/ 4325254 h 6878782"/>
              <a:gd name="connsiteX8" fmla="*/ 1381938 w 7296674"/>
              <a:gd name="connsiteY8" fmla="*/ 3220354 h 6878782"/>
              <a:gd name="connsiteX9" fmla="*/ 1039038 w 7296674"/>
              <a:gd name="connsiteY9" fmla="*/ 1648729 h 6878782"/>
              <a:gd name="connsiteX10" fmla="*/ 1257529 w 7296674"/>
              <a:gd name="connsiteY10" fmla="*/ 3175 h 6878782"/>
              <a:gd name="connsiteX11" fmla="*/ 0 w 7296674"/>
              <a:gd name="connsiteY11" fmla="*/ 948 h 6878782"/>
              <a:gd name="connsiteX12" fmla="*/ 0 w 7296674"/>
              <a:gd name="connsiteY12" fmla="*/ 0 h 6878782"/>
              <a:gd name="connsiteX0" fmla="*/ 0 w 7296674"/>
              <a:gd name="connsiteY0" fmla="*/ 10391 h 6889173"/>
              <a:gd name="connsiteX1" fmla="*/ 7244718 w 7296674"/>
              <a:gd name="connsiteY1" fmla="*/ 0 h 6889173"/>
              <a:gd name="connsiteX2" fmla="*/ 7296674 w 7296674"/>
              <a:gd name="connsiteY2" fmla="*/ 6889173 h 6889173"/>
              <a:gd name="connsiteX3" fmla="*/ 1184275 w 7296674"/>
              <a:gd name="connsiteY3" fmla="*/ 6868391 h 6889173"/>
              <a:gd name="connsiteX4" fmla="*/ 1155667 w 7296674"/>
              <a:gd name="connsiteY4" fmla="*/ 6755706 h 6889173"/>
              <a:gd name="connsiteX5" fmla="*/ 1096188 w 7296674"/>
              <a:gd name="connsiteY5" fmla="*/ 6196195 h 6889173"/>
              <a:gd name="connsiteX6" fmla="*/ 1216836 w 7296674"/>
              <a:gd name="connsiteY6" fmla="*/ 5366616 h 6889173"/>
              <a:gd name="connsiteX7" fmla="*/ 1397813 w 7296674"/>
              <a:gd name="connsiteY7" fmla="*/ 4335645 h 6889173"/>
              <a:gd name="connsiteX8" fmla="*/ 1381938 w 7296674"/>
              <a:gd name="connsiteY8" fmla="*/ 3230745 h 6889173"/>
              <a:gd name="connsiteX9" fmla="*/ 1039038 w 7296674"/>
              <a:gd name="connsiteY9" fmla="*/ 1659120 h 6889173"/>
              <a:gd name="connsiteX10" fmla="*/ 1257529 w 7296674"/>
              <a:gd name="connsiteY10" fmla="*/ 13566 h 6889173"/>
              <a:gd name="connsiteX11" fmla="*/ 0 w 7296674"/>
              <a:gd name="connsiteY11" fmla="*/ 11339 h 6889173"/>
              <a:gd name="connsiteX12" fmla="*/ 0 w 7296674"/>
              <a:gd name="connsiteY12" fmla="*/ 10391 h 6889173"/>
              <a:gd name="connsiteX0" fmla="*/ 0 w 7981579"/>
              <a:gd name="connsiteY0" fmla="*/ 0 h 6878782"/>
              <a:gd name="connsiteX1" fmla="*/ 7981579 w 7981579"/>
              <a:gd name="connsiteY1" fmla="*/ 4401 h 6878782"/>
              <a:gd name="connsiteX2" fmla="*/ 7296674 w 7981579"/>
              <a:gd name="connsiteY2" fmla="*/ 6878782 h 6878782"/>
              <a:gd name="connsiteX3" fmla="*/ 1184275 w 7981579"/>
              <a:gd name="connsiteY3" fmla="*/ 6858000 h 6878782"/>
              <a:gd name="connsiteX4" fmla="*/ 1155667 w 7981579"/>
              <a:gd name="connsiteY4" fmla="*/ 6745315 h 6878782"/>
              <a:gd name="connsiteX5" fmla="*/ 1096188 w 7981579"/>
              <a:gd name="connsiteY5" fmla="*/ 6185804 h 6878782"/>
              <a:gd name="connsiteX6" fmla="*/ 1216836 w 7981579"/>
              <a:gd name="connsiteY6" fmla="*/ 5356225 h 6878782"/>
              <a:gd name="connsiteX7" fmla="*/ 1397813 w 7981579"/>
              <a:gd name="connsiteY7" fmla="*/ 4325254 h 6878782"/>
              <a:gd name="connsiteX8" fmla="*/ 1381938 w 7981579"/>
              <a:gd name="connsiteY8" fmla="*/ 3220354 h 6878782"/>
              <a:gd name="connsiteX9" fmla="*/ 1039038 w 7981579"/>
              <a:gd name="connsiteY9" fmla="*/ 1648729 h 6878782"/>
              <a:gd name="connsiteX10" fmla="*/ 1257529 w 7981579"/>
              <a:gd name="connsiteY10" fmla="*/ 3175 h 6878782"/>
              <a:gd name="connsiteX11" fmla="*/ 0 w 7981579"/>
              <a:gd name="connsiteY11" fmla="*/ 948 h 6878782"/>
              <a:gd name="connsiteX12" fmla="*/ 0 w 7981579"/>
              <a:gd name="connsiteY12" fmla="*/ 0 h 6878782"/>
              <a:gd name="connsiteX0" fmla="*/ 0 w 7981579"/>
              <a:gd name="connsiteY0" fmla="*/ 0 h 6878782"/>
              <a:gd name="connsiteX1" fmla="*/ 7981579 w 7981579"/>
              <a:gd name="connsiteY1" fmla="*/ 4401 h 6878782"/>
              <a:gd name="connsiteX2" fmla="*/ 7768796 w 7981579"/>
              <a:gd name="connsiteY2" fmla="*/ 1361315 h 6878782"/>
              <a:gd name="connsiteX3" fmla="*/ 7296674 w 7981579"/>
              <a:gd name="connsiteY3" fmla="*/ 6878782 h 6878782"/>
              <a:gd name="connsiteX4" fmla="*/ 1184275 w 7981579"/>
              <a:gd name="connsiteY4" fmla="*/ 6858000 h 6878782"/>
              <a:gd name="connsiteX5" fmla="*/ 1155667 w 7981579"/>
              <a:gd name="connsiteY5" fmla="*/ 6745315 h 6878782"/>
              <a:gd name="connsiteX6" fmla="*/ 1096188 w 7981579"/>
              <a:gd name="connsiteY6" fmla="*/ 6185804 h 6878782"/>
              <a:gd name="connsiteX7" fmla="*/ 1216836 w 7981579"/>
              <a:gd name="connsiteY7" fmla="*/ 5356225 h 6878782"/>
              <a:gd name="connsiteX8" fmla="*/ 1397813 w 7981579"/>
              <a:gd name="connsiteY8" fmla="*/ 4325254 h 6878782"/>
              <a:gd name="connsiteX9" fmla="*/ 1381938 w 7981579"/>
              <a:gd name="connsiteY9" fmla="*/ 3220354 h 6878782"/>
              <a:gd name="connsiteX10" fmla="*/ 1039038 w 7981579"/>
              <a:gd name="connsiteY10" fmla="*/ 1648729 h 6878782"/>
              <a:gd name="connsiteX11" fmla="*/ 1257529 w 7981579"/>
              <a:gd name="connsiteY11" fmla="*/ 3175 h 6878782"/>
              <a:gd name="connsiteX12" fmla="*/ 0 w 7981579"/>
              <a:gd name="connsiteY12" fmla="*/ 948 h 6878782"/>
              <a:gd name="connsiteX13" fmla="*/ 0 w 7981579"/>
              <a:gd name="connsiteY13" fmla="*/ 0 h 6878782"/>
              <a:gd name="connsiteX0" fmla="*/ 0 w 7981579"/>
              <a:gd name="connsiteY0" fmla="*/ 0 h 6878782"/>
              <a:gd name="connsiteX1" fmla="*/ 7981579 w 7981579"/>
              <a:gd name="connsiteY1" fmla="*/ 4401 h 6878782"/>
              <a:gd name="connsiteX2" fmla="*/ 7768796 w 7981579"/>
              <a:gd name="connsiteY2" fmla="*/ 1361315 h 6878782"/>
              <a:gd name="connsiteX3" fmla="*/ 7296674 w 7981579"/>
              <a:gd name="connsiteY3" fmla="*/ 6878782 h 6878782"/>
              <a:gd name="connsiteX4" fmla="*/ 1184275 w 7981579"/>
              <a:gd name="connsiteY4" fmla="*/ 6858000 h 6878782"/>
              <a:gd name="connsiteX5" fmla="*/ 1155667 w 7981579"/>
              <a:gd name="connsiteY5" fmla="*/ 6745315 h 6878782"/>
              <a:gd name="connsiteX6" fmla="*/ 1096188 w 7981579"/>
              <a:gd name="connsiteY6" fmla="*/ 6185804 h 6878782"/>
              <a:gd name="connsiteX7" fmla="*/ 1216836 w 7981579"/>
              <a:gd name="connsiteY7" fmla="*/ 5356225 h 6878782"/>
              <a:gd name="connsiteX8" fmla="*/ 1397813 w 7981579"/>
              <a:gd name="connsiteY8" fmla="*/ 4325254 h 6878782"/>
              <a:gd name="connsiteX9" fmla="*/ 1381938 w 7981579"/>
              <a:gd name="connsiteY9" fmla="*/ 3220354 h 6878782"/>
              <a:gd name="connsiteX10" fmla="*/ 1039038 w 7981579"/>
              <a:gd name="connsiteY10" fmla="*/ 1648729 h 6878782"/>
              <a:gd name="connsiteX11" fmla="*/ 1257529 w 7981579"/>
              <a:gd name="connsiteY11" fmla="*/ 3175 h 6878782"/>
              <a:gd name="connsiteX12" fmla="*/ 0 w 7981579"/>
              <a:gd name="connsiteY12" fmla="*/ 948 h 6878782"/>
              <a:gd name="connsiteX13" fmla="*/ 0 w 7981579"/>
              <a:gd name="connsiteY13" fmla="*/ 0 h 6878782"/>
              <a:gd name="connsiteX0" fmla="*/ 0 w 8137838"/>
              <a:gd name="connsiteY0" fmla="*/ 0 h 6878782"/>
              <a:gd name="connsiteX1" fmla="*/ 7981579 w 8137838"/>
              <a:gd name="connsiteY1" fmla="*/ 4401 h 6878782"/>
              <a:gd name="connsiteX2" fmla="*/ 7768796 w 8137838"/>
              <a:gd name="connsiteY2" fmla="*/ 1361315 h 6878782"/>
              <a:gd name="connsiteX3" fmla="*/ 8129388 w 8137838"/>
              <a:gd name="connsiteY3" fmla="*/ 4009107 h 6878782"/>
              <a:gd name="connsiteX4" fmla="*/ 7296674 w 8137838"/>
              <a:gd name="connsiteY4" fmla="*/ 6878782 h 6878782"/>
              <a:gd name="connsiteX5" fmla="*/ 1184275 w 8137838"/>
              <a:gd name="connsiteY5" fmla="*/ 6858000 h 6878782"/>
              <a:gd name="connsiteX6" fmla="*/ 1155667 w 8137838"/>
              <a:gd name="connsiteY6" fmla="*/ 6745315 h 6878782"/>
              <a:gd name="connsiteX7" fmla="*/ 1096188 w 8137838"/>
              <a:gd name="connsiteY7" fmla="*/ 6185804 h 6878782"/>
              <a:gd name="connsiteX8" fmla="*/ 1216836 w 8137838"/>
              <a:gd name="connsiteY8" fmla="*/ 5356225 h 6878782"/>
              <a:gd name="connsiteX9" fmla="*/ 1397813 w 8137838"/>
              <a:gd name="connsiteY9" fmla="*/ 4325254 h 6878782"/>
              <a:gd name="connsiteX10" fmla="*/ 1381938 w 8137838"/>
              <a:gd name="connsiteY10" fmla="*/ 3220354 h 6878782"/>
              <a:gd name="connsiteX11" fmla="*/ 1039038 w 8137838"/>
              <a:gd name="connsiteY11" fmla="*/ 1648729 h 6878782"/>
              <a:gd name="connsiteX12" fmla="*/ 1257529 w 8137838"/>
              <a:gd name="connsiteY12" fmla="*/ 3175 h 6878782"/>
              <a:gd name="connsiteX13" fmla="*/ 0 w 8137838"/>
              <a:gd name="connsiteY13" fmla="*/ 948 h 6878782"/>
              <a:gd name="connsiteX14" fmla="*/ 0 w 8137838"/>
              <a:gd name="connsiteY14" fmla="*/ 0 h 6878782"/>
              <a:gd name="connsiteX0" fmla="*/ 0 w 8137838"/>
              <a:gd name="connsiteY0" fmla="*/ 0 h 6878782"/>
              <a:gd name="connsiteX1" fmla="*/ 7981579 w 8137838"/>
              <a:gd name="connsiteY1" fmla="*/ 4401 h 6878782"/>
              <a:gd name="connsiteX2" fmla="*/ 7768796 w 8137838"/>
              <a:gd name="connsiteY2" fmla="*/ 1361315 h 6878782"/>
              <a:gd name="connsiteX3" fmla="*/ 8129388 w 8137838"/>
              <a:gd name="connsiteY3" fmla="*/ 4009107 h 6878782"/>
              <a:gd name="connsiteX4" fmla="*/ 7296674 w 8137838"/>
              <a:gd name="connsiteY4" fmla="*/ 6878782 h 6878782"/>
              <a:gd name="connsiteX5" fmla="*/ 1184275 w 8137838"/>
              <a:gd name="connsiteY5" fmla="*/ 6858000 h 6878782"/>
              <a:gd name="connsiteX6" fmla="*/ 1155667 w 8137838"/>
              <a:gd name="connsiteY6" fmla="*/ 6745315 h 6878782"/>
              <a:gd name="connsiteX7" fmla="*/ 1096188 w 8137838"/>
              <a:gd name="connsiteY7" fmla="*/ 6185804 h 6878782"/>
              <a:gd name="connsiteX8" fmla="*/ 1216836 w 8137838"/>
              <a:gd name="connsiteY8" fmla="*/ 5356225 h 6878782"/>
              <a:gd name="connsiteX9" fmla="*/ 1397813 w 8137838"/>
              <a:gd name="connsiteY9" fmla="*/ 4325254 h 6878782"/>
              <a:gd name="connsiteX10" fmla="*/ 1381938 w 8137838"/>
              <a:gd name="connsiteY10" fmla="*/ 3220354 h 6878782"/>
              <a:gd name="connsiteX11" fmla="*/ 1039038 w 8137838"/>
              <a:gd name="connsiteY11" fmla="*/ 1648729 h 6878782"/>
              <a:gd name="connsiteX12" fmla="*/ 1257529 w 8137838"/>
              <a:gd name="connsiteY12" fmla="*/ 3175 h 6878782"/>
              <a:gd name="connsiteX13" fmla="*/ 0 w 8137838"/>
              <a:gd name="connsiteY13" fmla="*/ 948 h 6878782"/>
              <a:gd name="connsiteX14" fmla="*/ 0 w 8137838"/>
              <a:gd name="connsiteY14" fmla="*/ 0 h 6878782"/>
              <a:gd name="connsiteX0" fmla="*/ 0 w 8381086"/>
              <a:gd name="connsiteY0" fmla="*/ 0 h 6893574"/>
              <a:gd name="connsiteX1" fmla="*/ 7981579 w 8381086"/>
              <a:gd name="connsiteY1" fmla="*/ 4401 h 6893574"/>
              <a:gd name="connsiteX2" fmla="*/ 7768796 w 8381086"/>
              <a:gd name="connsiteY2" fmla="*/ 1361315 h 6893574"/>
              <a:gd name="connsiteX3" fmla="*/ 8129388 w 8381086"/>
              <a:gd name="connsiteY3" fmla="*/ 4009107 h 6893574"/>
              <a:gd name="connsiteX4" fmla="*/ 7908113 w 8381086"/>
              <a:gd name="connsiteY4" fmla="*/ 6893574 h 6893574"/>
              <a:gd name="connsiteX5" fmla="*/ 1184275 w 8381086"/>
              <a:gd name="connsiteY5" fmla="*/ 6858000 h 6893574"/>
              <a:gd name="connsiteX6" fmla="*/ 1155667 w 8381086"/>
              <a:gd name="connsiteY6" fmla="*/ 6745315 h 6893574"/>
              <a:gd name="connsiteX7" fmla="*/ 1096188 w 8381086"/>
              <a:gd name="connsiteY7" fmla="*/ 6185804 h 6893574"/>
              <a:gd name="connsiteX8" fmla="*/ 1216836 w 8381086"/>
              <a:gd name="connsiteY8" fmla="*/ 5356225 h 6893574"/>
              <a:gd name="connsiteX9" fmla="*/ 1397813 w 8381086"/>
              <a:gd name="connsiteY9" fmla="*/ 4325254 h 6893574"/>
              <a:gd name="connsiteX10" fmla="*/ 1381938 w 8381086"/>
              <a:gd name="connsiteY10" fmla="*/ 3220354 h 6893574"/>
              <a:gd name="connsiteX11" fmla="*/ 1039038 w 8381086"/>
              <a:gd name="connsiteY11" fmla="*/ 1648729 h 6893574"/>
              <a:gd name="connsiteX12" fmla="*/ 1257529 w 8381086"/>
              <a:gd name="connsiteY12" fmla="*/ 3175 h 6893574"/>
              <a:gd name="connsiteX13" fmla="*/ 0 w 8381086"/>
              <a:gd name="connsiteY13" fmla="*/ 948 h 6893574"/>
              <a:gd name="connsiteX14" fmla="*/ 0 w 8381086"/>
              <a:gd name="connsiteY14" fmla="*/ 0 h 6893574"/>
              <a:gd name="connsiteX0" fmla="*/ 0 w 8137838"/>
              <a:gd name="connsiteY0" fmla="*/ 0 h 6893574"/>
              <a:gd name="connsiteX1" fmla="*/ 7981579 w 8137838"/>
              <a:gd name="connsiteY1" fmla="*/ 4401 h 6893574"/>
              <a:gd name="connsiteX2" fmla="*/ 7768796 w 8137838"/>
              <a:gd name="connsiteY2" fmla="*/ 1361315 h 6893574"/>
              <a:gd name="connsiteX3" fmla="*/ 8129388 w 8137838"/>
              <a:gd name="connsiteY3" fmla="*/ 4009107 h 6893574"/>
              <a:gd name="connsiteX4" fmla="*/ 7908113 w 8137838"/>
              <a:gd name="connsiteY4" fmla="*/ 6893574 h 6893574"/>
              <a:gd name="connsiteX5" fmla="*/ 1184275 w 8137838"/>
              <a:gd name="connsiteY5" fmla="*/ 6858000 h 6893574"/>
              <a:gd name="connsiteX6" fmla="*/ 1155667 w 8137838"/>
              <a:gd name="connsiteY6" fmla="*/ 6745315 h 6893574"/>
              <a:gd name="connsiteX7" fmla="*/ 1096188 w 8137838"/>
              <a:gd name="connsiteY7" fmla="*/ 6185804 h 6893574"/>
              <a:gd name="connsiteX8" fmla="*/ 1216836 w 8137838"/>
              <a:gd name="connsiteY8" fmla="*/ 5356225 h 6893574"/>
              <a:gd name="connsiteX9" fmla="*/ 1397813 w 8137838"/>
              <a:gd name="connsiteY9" fmla="*/ 4325254 h 6893574"/>
              <a:gd name="connsiteX10" fmla="*/ 1381938 w 8137838"/>
              <a:gd name="connsiteY10" fmla="*/ 3220354 h 6893574"/>
              <a:gd name="connsiteX11" fmla="*/ 1039038 w 8137838"/>
              <a:gd name="connsiteY11" fmla="*/ 1648729 h 6893574"/>
              <a:gd name="connsiteX12" fmla="*/ 1257529 w 8137838"/>
              <a:gd name="connsiteY12" fmla="*/ 3175 h 6893574"/>
              <a:gd name="connsiteX13" fmla="*/ 0 w 8137838"/>
              <a:gd name="connsiteY13" fmla="*/ 948 h 6893574"/>
              <a:gd name="connsiteX14" fmla="*/ 0 w 8137838"/>
              <a:gd name="connsiteY14" fmla="*/ 0 h 6893574"/>
              <a:gd name="connsiteX0" fmla="*/ 0 w 8137838"/>
              <a:gd name="connsiteY0" fmla="*/ 0 h 6892626"/>
              <a:gd name="connsiteX1" fmla="*/ 7981579 w 8137838"/>
              <a:gd name="connsiteY1" fmla="*/ 3453 h 6892626"/>
              <a:gd name="connsiteX2" fmla="*/ 7768796 w 8137838"/>
              <a:gd name="connsiteY2" fmla="*/ 1360367 h 6892626"/>
              <a:gd name="connsiteX3" fmla="*/ 8129388 w 8137838"/>
              <a:gd name="connsiteY3" fmla="*/ 4008159 h 6892626"/>
              <a:gd name="connsiteX4" fmla="*/ 7908113 w 8137838"/>
              <a:gd name="connsiteY4" fmla="*/ 6892626 h 6892626"/>
              <a:gd name="connsiteX5" fmla="*/ 1184275 w 8137838"/>
              <a:gd name="connsiteY5" fmla="*/ 6857052 h 6892626"/>
              <a:gd name="connsiteX6" fmla="*/ 1155667 w 8137838"/>
              <a:gd name="connsiteY6" fmla="*/ 6744367 h 6892626"/>
              <a:gd name="connsiteX7" fmla="*/ 1096188 w 8137838"/>
              <a:gd name="connsiteY7" fmla="*/ 6184856 h 6892626"/>
              <a:gd name="connsiteX8" fmla="*/ 1216836 w 8137838"/>
              <a:gd name="connsiteY8" fmla="*/ 5355277 h 6892626"/>
              <a:gd name="connsiteX9" fmla="*/ 1397813 w 8137838"/>
              <a:gd name="connsiteY9" fmla="*/ 4324306 h 6892626"/>
              <a:gd name="connsiteX10" fmla="*/ 1381938 w 8137838"/>
              <a:gd name="connsiteY10" fmla="*/ 3219406 h 6892626"/>
              <a:gd name="connsiteX11" fmla="*/ 1039038 w 8137838"/>
              <a:gd name="connsiteY11" fmla="*/ 1647781 h 6892626"/>
              <a:gd name="connsiteX12" fmla="*/ 1257529 w 8137838"/>
              <a:gd name="connsiteY12" fmla="*/ 2227 h 6892626"/>
              <a:gd name="connsiteX13" fmla="*/ 0 w 8137838"/>
              <a:gd name="connsiteY13" fmla="*/ 0 h 6892626"/>
              <a:gd name="connsiteX0" fmla="*/ 218703 w 7099012"/>
              <a:gd name="connsiteY0" fmla="*/ 0 h 6890399"/>
              <a:gd name="connsiteX1" fmla="*/ 6942753 w 7099012"/>
              <a:gd name="connsiteY1" fmla="*/ 1226 h 6890399"/>
              <a:gd name="connsiteX2" fmla="*/ 6729970 w 7099012"/>
              <a:gd name="connsiteY2" fmla="*/ 1358140 h 6890399"/>
              <a:gd name="connsiteX3" fmla="*/ 7090562 w 7099012"/>
              <a:gd name="connsiteY3" fmla="*/ 4005932 h 6890399"/>
              <a:gd name="connsiteX4" fmla="*/ 6869287 w 7099012"/>
              <a:gd name="connsiteY4" fmla="*/ 6890399 h 6890399"/>
              <a:gd name="connsiteX5" fmla="*/ 145449 w 7099012"/>
              <a:gd name="connsiteY5" fmla="*/ 6854825 h 6890399"/>
              <a:gd name="connsiteX6" fmla="*/ 116841 w 7099012"/>
              <a:gd name="connsiteY6" fmla="*/ 6742140 h 6890399"/>
              <a:gd name="connsiteX7" fmla="*/ 57362 w 7099012"/>
              <a:gd name="connsiteY7" fmla="*/ 6182629 h 6890399"/>
              <a:gd name="connsiteX8" fmla="*/ 178010 w 7099012"/>
              <a:gd name="connsiteY8" fmla="*/ 5353050 h 6890399"/>
              <a:gd name="connsiteX9" fmla="*/ 358987 w 7099012"/>
              <a:gd name="connsiteY9" fmla="*/ 4322079 h 6890399"/>
              <a:gd name="connsiteX10" fmla="*/ 343112 w 7099012"/>
              <a:gd name="connsiteY10" fmla="*/ 3217179 h 6890399"/>
              <a:gd name="connsiteX11" fmla="*/ 212 w 7099012"/>
              <a:gd name="connsiteY11" fmla="*/ 1645554 h 6890399"/>
              <a:gd name="connsiteX12" fmla="*/ 218703 w 7099012"/>
              <a:gd name="connsiteY12" fmla="*/ 0 h 689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9012" h="6890399">
                <a:moveTo>
                  <a:pt x="218703" y="0"/>
                </a:moveTo>
                <a:lnTo>
                  <a:pt x="6942753" y="1226"/>
                </a:lnTo>
                <a:cubicBezTo>
                  <a:pt x="6892729" y="423946"/>
                  <a:pt x="6779994" y="935420"/>
                  <a:pt x="6729970" y="1358140"/>
                </a:cubicBezTo>
                <a:cubicBezTo>
                  <a:pt x="6670989" y="2030522"/>
                  <a:pt x="7169249" y="3086354"/>
                  <a:pt x="7090562" y="4005932"/>
                </a:cubicBezTo>
                <a:cubicBezTo>
                  <a:pt x="7011875" y="4925510"/>
                  <a:pt x="6594891" y="6405722"/>
                  <a:pt x="6869287" y="6890399"/>
                </a:cubicBezTo>
                <a:lnTo>
                  <a:pt x="145449" y="6854825"/>
                </a:lnTo>
                <a:lnTo>
                  <a:pt x="116841" y="6742140"/>
                </a:lnTo>
                <a:cubicBezTo>
                  <a:pt x="57611" y="6499585"/>
                  <a:pt x="52647" y="6401770"/>
                  <a:pt x="57362" y="6182629"/>
                </a:cubicBezTo>
                <a:cubicBezTo>
                  <a:pt x="62751" y="5932183"/>
                  <a:pt x="108689" y="5672667"/>
                  <a:pt x="178010" y="5353050"/>
                </a:cubicBezTo>
                <a:cubicBezTo>
                  <a:pt x="247331" y="5033433"/>
                  <a:pt x="331470" y="4678057"/>
                  <a:pt x="358987" y="4322079"/>
                </a:cubicBezTo>
                <a:cubicBezTo>
                  <a:pt x="386504" y="3966101"/>
                  <a:pt x="411904" y="3917796"/>
                  <a:pt x="343112" y="3217179"/>
                </a:cubicBezTo>
                <a:cubicBezTo>
                  <a:pt x="271145" y="2575829"/>
                  <a:pt x="46779" y="2286904"/>
                  <a:pt x="212" y="1645554"/>
                </a:cubicBezTo>
                <a:cubicBezTo>
                  <a:pt x="-7391" y="985911"/>
                  <a:pt x="191381" y="935868"/>
                  <a:pt x="218703" y="0"/>
                </a:cubicBezTo>
                <a:close/>
              </a:path>
            </a:pathLst>
          </a:custGeom>
        </p:spPr>
        <p:txBody>
          <a:bodyPr wrap="square">
            <a:noAutofit/>
          </a:bodyPr>
          <a:lstStyle/>
          <a:p>
            <a:r>
              <a:rPr lang="en-US"/>
              <a:t>Click icon to add picture</a:t>
            </a:r>
          </a:p>
        </p:txBody>
      </p:sp>
      <p:sp>
        <p:nvSpPr>
          <p:cNvPr id="8" name="Title 1">
            <a:extLst>
              <a:ext uri="{FF2B5EF4-FFF2-40B4-BE49-F238E27FC236}">
                <a16:creationId xmlns:a16="http://schemas.microsoft.com/office/drawing/2014/main" id="{2CB5B401-0D81-28C0-B1E5-D5C68103807E}"/>
              </a:ext>
            </a:extLst>
          </p:cNvPr>
          <p:cNvSpPr>
            <a:spLocks noGrp="1"/>
          </p:cNvSpPr>
          <p:nvPr>
            <p:ph type="title"/>
          </p:nvPr>
        </p:nvSpPr>
        <p:spPr>
          <a:xfrm>
            <a:off x="363000" y="1045256"/>
            <a:ext cx="11466000" cy="722760"/>
          </a:xfrm>
        </p:spPr>
        <p:txBody>
          <a:bodyPr>
            <a:normAutofit/>
          </a:bodyPr>
          <a:lstStyle>
            <a:lvl1pPr>
              <a:defRPr sz="2800" b="1" i="0">
                <a:solidFill>
                  <a:schemeClr val="accent1"/>
                </a:solidFill>
                <a:latin typeface="Myriad Pro" panose="020B050303040302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9E3BFD79-7C57-9671-5157-AED2A7F21921}"/>
              </a:ext>
              <a:ext uri="{C183D7F6-B498-43B3-948B-1728B52AA6E4}">
                <adec:decorative xmlns:adec="http://schemas.microsoft.com/office/drawing/2017/decorative" val="1"/>
              </a:ext>
            </a:extLst>
          </p:cNvPr>
          <p:cNvCxnSpPr/>
          <p:nvPr userDrawn="1"/>
        </p:nvCxnSpPr>
        <p:spPr>
          <a:xfrm>
            <a:off x="0" y="79785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0622332-B524-4550-C4D7-A40E1C024EB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60425" y="184500"/>
            <a:ext cx="3442814" cy="425336"/>
          </a:xfrm>
          <a:prstGeom prst="rect">
            <a:avLst/>
          </a:prstGeom>
        </p:spPr>
      </p:pic>
      <p:sp>
        <p:nvSpPr>
          <p:cNvPr id="13" name="TextBox 12">
            <a:extLst>
              <a:ext uri="{FF2B5EF4-FFF2-40B4-BE49-F238E27FC236}">
                <a16:creationId xmlns:a16="http://schemas.microsoft.com/office/drawing/2014/main" id="{92674551-799D-9B55-CD93-EBC8BD1916AF}"/>
              </a:ext>
            </a:extLst>
          </p:cNvPr>
          <p:cNvSpPr txBox="1"/>
          <p:nvPr userDrawn="1"/>
        </p:nvSpPr>
        <p:spPr>
          <a:xfrm>
            <a:off x="11176120" y="243280"/>
            <a:ext cx="651164" cy="307777"/>
          </a:xfrm>
          <a:prstGeom prst="rect">
            <a:avLst/>
          </a:prstGeom>
          <a:noFill/>
        </p:spPr>
        <p:txBody>
          <a:bodyPr wrap="square" rtlCol="0" anchor="ctr">
            <a:spAutoFit/>
          </a:bodyPr>
          <a:lstStyle/>
          <a:p>
            <a:pPr algn="r"/>
            <a:fld id="{BF0BE0BB-CC47-4546-8CA5-C470DDA77B39}" type="slidenum">
              <a:rPr lang="en-US" sz="1400" smtClean="0">
                <a:solidFill>
                  <a:schemeClr val="accent1"/>
                </a:solidFill>
                <a:latin typeface="Myriad Pro" panose="020B0503030403020204" pitchFamily="34" charset="0"/>
              </a:rPr>
              <a:pPr algn="r"/>
              <a:t>‹#›</a:t>
            </a:fld>
            <a:endParaRPr lang="en-US" sz="1400">
              <a:solidFill>
                <a:schemeClr val="accent1"/>
              </a:solidFill>
              <a:latin typeface="Myriad Pro" panose="020B0503030403020204" pitchFamily="34" charset="0"/>
            </a:endParaRPr>
          </a:p>
        </p:txBody>
      </p:sp>
      <p:pic>
        <p:nvPicPr>
          <p:cNvPr id="3" name="Picture 2">
            <a:extLst>
              <a:ext uri="{FF2B5EF4-FFF2-40B4-BE49-F238E27FC236}">
                <a16:creationId xmlns:a16="http://schemas.microsoft.com/office/drawing/2014/main" id="{770F2A5D-3C65-8F2F-DA8B-5D7726165F4E}"/>
              </a:ext>
              <a:ext uri="{C183D7F6-B498-43B3-948B-1728B52AA6E4}">
                <adec:decorative xmlns:adec="http://schemas.microsoft.com/office/drawing/2017/decorative" val="1"/>
              </a:ext>
            </a:extLst>
          </p:cNvPr>
          <p:cNvPicPr>
            <a:picLocks noChangeAspect="1"/>
          </p:cNvPicPr>
          <p:nvPr userDrawn="1"/>
        </p:nvPicPr>
        <p:blipFill>
          <a:blip r:embed="rId3">
            <a:alphaModFix amt="35000"/>
          </a:blip>
          <a:srcRect/>
          <a:stretch/>
        </p:blipFill>
        <p:spPr>
          <a:xfrm>
            <a:off x="9349212" y="2251225"/>
            <a:ext cx="2842788" cy="4606775"/>
          </a:xfrm>
          <a:prstGeom prst="rect">
            <a:avLst/>
          </a:prstGeom>
        </p:spPr>
      </p:pic>
    </p:spTree>
    <p:extLst>
      <p:ext uri="{BB962C8B-B14F-4D97-AF65-F5344CB8AC3E}">
        <p14:creationId xmlns:p14="http://schemas.microsoft.com/office/powerpoint/2010/main" val="3814764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62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5"/>
            <a:ext cx="10515600" cy="4351338"/>
          </a:xfrm>
          <a:prstGeom prst="rect">
            <a:avLst/>
          </a:prstGeom>
        </p:spPr>
        <p:txBody>
          <a:bodyPr>
            <a:normAutofit/>
          </a:bodyPr>
          <a:lstStyle>
            <a:lvl1pPr>
              <a:defRPr sz="3000" baseline="0">
                <a:latin typeface="Segoe UI" panose="020B0502040204020203" pitchFamily="34" charset="0"/>
                <a:ea typeface="Segoe UI" panose="020B0502040204020203" pitchFamily="34" charset="0"/>
                <a:cs typeface="Segoe UI" panose="020B0502040204020203" pitchFamily="34" charset="0"/>
              </a:defRPr>
            </a:lvl1pPr>
            <a:lvl2pPr>
              <a:defRPr sz="3000">
                <a:latin typeface="Segoe UI" panose="020B0502040204020203" pitchFamily="34" charset="0"/>
                <a:ea typeface="Segoe UI" panose="020B0502040204020203" pitchFamily="34" charset="0"/>
                <a:cs typeface="Segoe UI" panose="020B0502040204020203" pitchFamily="34" charset="0"/>
              </a:defRPr>
            </a:lvl2pPr>
            <a:lvl3pPr>
              <a:defRPr sz="3000">
                <a:latin typeface="Segoe UI" panose="020B0502040204020203" pitchFamily="34" charset="0"/>
                <a:ea typeface="Segoe UI" panose="020B0502040204020203" pitchFamily="34" charset="0"/>
                <a:cs typeface="Segoe UI" panose="020B0502040204020203" pitchFamily="34" charset="0"/>
              </a:defRPr>
            </a:lvl3pPr>
            <a:lvl4pPr>
              <a:defRPr sz="3000">
                <a:latin typeface="Segoe UI" panose="020B0502040204020203" pitchFamily="34" charset="0"/>
                <a:ea typeface="Segoe UI" panose="020B0502040204020203" pitchFamily="34" charset="0"/>
                <a:cs typeface="Segoe UI" panose="020B0502040204020203" pitchFamily="34" charset="0"/>
              </a:defRPr>
            </a:lvl4pPr>
            <a:lvl5pPr>
              <a:defRPr sz="3000">
                <a:latin typeface="Segoe UI" panose="020B0502040204020203" pitchFamily="34" charset="0"/>
                <a:ea typeface="Segoe UI" panose="020B0502040204020203" pitchFamily="34" charset="0"/>
                <a:cs typeface="Segoe UI" panose="020B0502040204020203" pitchFamily="34" charset="0"/>
              </a:defRPr>
            </a:lvl5pPr>
          </a:lstStyle>
          <a:p>
            <a:pPr lvl="0"/>
            <a:r>
              <a:rPr lang="fr-FR" err="1"/>
              <a:t>Interior</a:t>
            </a:r>
            <a:r>
              <a:rPr lang="fr-FR"/>
              <a:t> slide</a:t>
            </a:r>
          </a:p>
        </p:txBody>
      </p:sp>
    </p:spTree>
    <p:extLst>
      <p:ext uri="{BB962C8B-B14F-4D97-AF65-F5344CB8AC3E}">
        <p14:creationId xmlns:p14="http://schemas.microsoft.com/office/powerpoint/2010/main" val="3778726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Interior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070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text, clipart&#10;&#10;Description automatically generated">
            <a:extLst>
              <a:ext uri="{FF2B5EF4-FFF2-40B4-BE49-F238E27FC236}">
                <a16:creationId xmlns:a16="http://schemas.microsoft.com/office/drawing/2014/main" id="{F46DD101-F459-4465-8679-5A3E1597C8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73004" y="355600"/>
            <a:ext cx="2068146" cy="736600"/>
          </a:xfrm>
          <a:prstGeom prst="rect">
            <a:avLst/>
          </a:prstGeom>
        </p:spPr>
      </p:pic>
      <p:pic>
        <p:nvPicPr>
          <p:cNvPr id="11" name="Picture 10">
            <a:extLst>
              <a:ext uri="{FF2B5EF4-FFF2-40B4-BE49-F238E27FC236}">
                <a16:creationId xmlns:a16="http://schemas.microsoft.com/office/drawing/2014/main" id="{BC7D1D7A-337D-4C7E-9ED9-DB1FD517B9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0850" y="0"/>
            <a:ext cx="4940300" cy="1651000"/>
          </a:xfrm>
          <a:prstGeom prst="rect">
            <a:avLst/>
          </a:prstGeom>
        </p:spPr>
      </p:pic>
      <p:pic>
        <p:nvPicPr>
          <p:cNvPr id="12" name="Graphic 11">
            <a:extLst>
              <a:ext uri="{FF2B5EF4-FFF2-40B4-BE49-F238E27FC236}">
                <a16:creationId xmlns:a16="http://schemas.microsoft.com/office/drawing/2014/main" id="{4AF21232-5B7A-4A44-926C-E747F93A4872}"/>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9955" b="31996"/>
          <a:stretch/>
        </p:blipFill>
        <p:spPr>
          <a:xfrm>
            <a:off x="6333893" y="1170534"/>
            <a:ext cx="5858107" cy="5687466"/>
          </a:xfrm>
          <a:prstGeom prst="rect">
            <a:avLst/>
          </a:prstGeom>
        </p:spPr>
      </p:pic>
    </p:spTree>
    <p:extLst>
      <p:ext uri="{BB962C8B-B14F-4D97-AF65-F5344CB8AC3E}">
        <p14:creationId xmlns:p14="http://schemas.microsoft.com/office/powerpoint/2010/main" val="291070745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20D349F-A614-4EF7-8C17-0246083E010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9955" b="31996"/>
          <a:stretch/>
        </p:blipFill>
        <p:spPr>
          <a:xfrm>
            <a:off x="6333893" y="1170534"/>
            <a:ext cx="5858107" cy="5687466"/>
          </a:xfrm>
          <a:prstGeom prst="rect">
            <a:avLst/>
          </a:prstGeom>
        </p:spPr>
      </p:pic>
    </p:spTree>
    <p:extLst>
      <p:ext uri="{BB962C8B-B14F-4D97-AF65-F5344CB8AC3E}">
        <p14:creationId xmlns:p14="http://schemas.microsoft.com/office/powerpoint/2010/main" val="980995565"/>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0229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13018"/>
      </p:ext>
    </p:extLst>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64899"/>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24760-CE8A-562F-86F2-6CC0C5737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33A489F-8E1C-3548-7A66-F01FFE87F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BDB999-F15A-A8FC-330C-758B8D7E9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82A7DF-459A-438A-B613-B4218263B242}" type="datetimeFigureOut">
              <a:rPr lang="en-CA" smtClean="0"/>
              <a:t>2024-06-06</a:t>
            </a:fld>
            <a:endParaRPr lang="en-CA"/>
          </a:p>
        </p:txBody>
      </p:sp>
      <p:sp>
        <p:nvSpPr>
          <p:cNvPr id="5" name="Footer Placeholder 4">
            <a:extLst>
              <a:ext uri="{FF2B5EF4-FFF2-40B4-BE49-F238E27FC236}">
                <a16:creationId xmlns:a16="http://schemas.microsoft.com/office/drawing/2014/main" id="{258A6648-E4A6-6FFB-83AF-76510F959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81E8AA91-1E7C-EBF8-0369-81EE1DAC6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0808D0-3570-4EA0-B842-9CC6CE3D472E}" type="slidenum">
              <a:rPr lang="en-CA" smtClean="0"/>
              <a:t>‹#›</a:t>
            </a:fld>
            <a:endParaRPr lang="en-CA"/>
          </a:p>
        </p:txBody>
      </p:sp>
    </p:spTree>
    <p:extLst>
      <p:ext uri="{BB962C8B-B14F-4D97-AF65-F5344CB8AC3E}">
        <p14:creationId xmlns:p14="http://schemas.microsoft.com/office/powerpoint/2010/main" val="230997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idrc-crdi.ca/en/stories/more-sustainable-and-inclusive-worl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3_3FFE2044.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mailto:bmacdonald@idr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orking in a garden&#10;&#10;Description automatically generated with low confidence">
            <a:extLst>
              <a:ext uri="{FF2B5EF4-FFF2-40B4-BE49-F238E27FC236}">
                <a16:creationId xmlns:a16="http://schemas.microsoft.com/office/drawing/2014/main" id="{6144B725-BF91-CE48-BCF7-28F0CC7AA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3" y="0"/>
            <a:ext cx="12175787" cy="6867144"/>
          </a:xfrm>
          <a:prstGeom prst="rect">
            <a:avLst/>
          </a:prstGeom>
        </p:spPr>
      </p:pic>
    </p:spTree>
    <p:extLst>
      <p:ext uri="{BB962C8B-B14F-4D97-AF65-F5344CB8AC3E}">
        <p14:creationId xmlns:p14="http://schemas.microsoft.com/office/powerpoint/2010/main" val="301923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B5E2C-ECC9-4DC6-A605-54F597D6B08E}"/>
              </a:ext>
            </a:extLst>
          </p:cNvPr>
          <p:cNvSpPr txBox="1"/>
          <p:nvPr/>
        </p:nvSpPr>
        <p:spPr>
          <a:xfrm>
            <a:off x="1993392" y="2379255"/>
            <a:ext cx="9933432" cy="2431435"/>
          </a:xfrm>
          <a:prstGeom prst="rect">
            <a:avLst/>
          </a:prstGeom>
          <a:noFill/>
        </p:spPr>
        <p:txBody>
          <a:bodyPr wrap="square" rtlCol="0">
            <a:spAutoFit/>
          </a:bodyPr>
          <a:lstStyle/>
          <a:p>
            <a:r>
              <a:rPr lang="en-CA" sz="2800" b="1" dirty="0">
                <a:solidFill>
                  <a:srgbClr val="0070C0"/>
                </a:solidFill>
                <a:latin typeface="Segoe UI" panose="020B0502040204020203" pitchFamily="34" charset="0"/>
                <a:cs typeface="Segoe UI" panose="020B0502040204020203" pitchFamily="34" charset="0"/>
              </a:rPr>
              <a:t>International Development Research Centre (IDRC)</a:t>
            </a:r>
          </a:p>
          <a:p>
            <a:endParaRPr lang="en-CA" sz="2800" b="1" dirty="0">
              <a:solidFill>
                <a:srgbClr val="0070C0"/>
              </a:solidFill>
              <a:latin typeface="Segoe UI" panose="020B0502040204020203" pitchFamily="34" charset="0"/>
              <a:cs typeface="Segoe UI" panose="020B0502040204020203" pitchFamily="34" charset="0"/>
            </a:endParaRPr>
          </a:p>
          <a:p>
            <a:r>
              <a:rPr lang="en-CA" sz="2400" dirty="0">
                <a:solidFill>
                  <a:srgbClr val="0070C0"/>
                </a:solidFill>
                <a:latin typeface="Segoe UI" panose="020B0502040204020203" pitchFamily="34" charset="0"/>
                <a:cs typeface="Segoe UI" panose="020B0502040204020203" pitchFamily="34" charset="0"/>
              </a:rPr>
              <a:t>Private Sector Engagement (PSE) Working Group Meeting: </a:t>
            </a:r>
          </a:p>
          <a:p>
            <a:r>
              <a:rPr lang="en-CA" sz="2400" dirty="0">
                <a:solidFill>
                  <a:srgbClr val="0070C0"/>
                </a:solidFill>
                <a:latin typeface="Segoe UI" panose="020B0502040204020203" pitchFamily="34" charset="0"/>
                <a:cs typeface="Segoe UI" panose="020B0502040204020203" pitchFamily="34" charset="0"/>
              </a:rPr>
              <a:t>DCED Member Update</a:t>
            </a:r>
          </a:p>
          <a:p>
            <a:endParaRPr lang="en-CA" sz="2400" dirty="0">
              <a:solidFill>
                <a:srgbClr val="0070C0"/>
              </a:solidFill>
              <a:latin typeface="Segoe UI" panose="020B0502040204020203" pitchFamily="34" charset="0"/>
              <a:cs typeface="Segoe UI" panose="020B0502040204020203" pitchFamily="34" charset="0"/>
            </a:endParaRPr>
          </a:p>
          <a:p>
            <a:r>
              <a:rPr lang="en-CA" sz="2400" i="1" dirty="0">
                <a:solidFill>
                  <a:srgbClr val="0070C0"/>
                </a:solidFill>
                <a:latin typeface="Segoe UI" panose="020B0502040204020203" pitchFamily="34" charset="0"/>
                <a:cs typeface="Segoe UI" panose="020B0502040204020203" pitchFamily="34" charset="0"/>
              </a:rPr>
              <a:t>Brian MacDonald, Senior Private Sector Engagement Specialist</a:t>
            </a:r>
          </a:p>
        </p:txBody>
      </p:sp>
      <p:sp>
        <p:nvSpPr>
          <p:cNvPr id="3" name="TextBox 2">
            <a:extLst>
              <a:ext uri="{FF2B5EF4-FFF2-40B4-BE49-F238E27FC236}">
                <a16:creationId xmlns:a16="http://schemas.microsoft.com/office/drawing/2014/main" id="{7BE6C442-4D98-4AB7-80A6-CD27D1184E0E}"/>
              </a:ext>
            </a:extLst>
          </p:cNvPr>
          <p:cNvSpPr txBox="1"/>
          <p:nvPr/>
        </p:nvSpPr>
        <p:spPr>
          <a:xfrm>
            <a:off x="1993391" y="5205335"/>
            <a:ext cx="8896281" cy="430887"/>
          </a:xfrm>
          <a:prstGeom prst="rect">
            <a:avLst/>
          </a:prstGeom>
          <a:noFill/>
        </p:spPr>
        <p:txBody>
          <a:bodyPr wrap="square" rtlCol="0">
            <a:spAutoFit/>
          </a:bodyPr>
          <a:lstStyle/>
          <a:p>
            <a:r>
              <a:rPr lang="en-CA" sz="2200" dirty="0">
                <a:solidFill>
                  <a:schemeClr val="bg1">
                    <a:lumMod val="50000"/>
                  </a:schemeClr>
                </a:solidFill>
                <a:latin typeface="Segoe UI" panose="020B0502040204020203" pitchFamily="34" charset="0"/>
                <a:cs typeface="Segoe UI" panose="020B0502040204020203" pitchFamily="34" charset="0"/>
              </a:rPr>
              <a:t>Thursday June 6</a:t>
            </a:r>
            <a:r>
              <a:rPr lang="en-CA" sz="2200" baseline="30000" dirty="0">
                <a:solidFill>
                  <a:schemeClr val="bg1">
                    <a:lumMod val="50000"/>
                  </a:schemeClr>
                </a:solidFill>
                <a:latin typeface="Segoe UI" panose="020B0502040204020203" pitchFamily="34" charset="0"/>
                <a:cs typeface="Segoe UI" panose="020B0502040204020203" pitchFamily="34" charset="0"/>
              </a:rPr>
              <a:t>th</a:t>
            </a:r>
            <a:r>
              <a:rPr lang="en-CA" sz="2200" dirty="0">
                <a:solidFill>
                  <a:schemeClr val="bg1">
                    <a:lumMod val="50000"/>
                  </a:schemeClr>
                </a:solidFill>
                <a:latin typeface="Segoe UI" panose="020B0502040204020203" pitchFamily="34" charset="0"/>
                <a:cs typeface="Segoe UI" panose="020B0502040204020203" pitchFamily="34" charset="0"/>
              </a:rPr>
              <a:t>, 2024</a:t>
            </a:r>
          </a:p>
        </p:txBody>
      </p:sp>
    </p:spTree>
    <p:extLst>
      <p:ext uri="{BB962C8B-B14F-4D97-AF65-F5344CB8AC3E}">
        <p14:creationId xmlns:p14="http://schemas.microsoft.com/office/powerpoint/2010/main" val="236243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A6D571-E42F-88E4-A090-BAE785026D54}"/>
              </a:ext>
            </a:extLst>
          </p:cNvPr>
          <p:cNvSpPr txBox="1">
            <a:spLocks/>
          </p:cNvSpPr>
          <p:nvPr/>
        </p:nvSpPr>
        <p:spPr>
          <a:xfrm>
            <a:off x="1965959" y="383203"/>
            <a:ext cx="9616441" cy="605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pPr>
            <a:r>
              <a:rPr lang="en-CA" sz="3200" b="1" dirty="0">
                <a:solidFill>
                  <a:srgbClr val="0070C0"/>
                </a:solidFill>
                <a:latin typeface="Segoe UI"/>
                <a:cs typeface="Segoe UI"/>
              </a:rPr>
              <a:t>Strategic priorities</a:t>
            </a:r>
            <a:endParaRPr lang="en-US" sz="3200" b="1" dirty="0">
              <a:solidFill>
                <a:srgbClr val="0070C0"/>
              </a:solidFill>
              <a:latin typeface="Segoe UI"/>
              <a:cs typeface="Segoe UI"/>
            </a:endParaRPr>
          </a:p>
        </p:txBody>
      </p:sp>
      <p:sp>
        <p:nvSpPr>
          <p:cNvPr id="4" name="TextBox 3">
            <a:extLst>
              <a:ext uri="{FF2B5EF4-FFF2-40B4-BE49-F238E27FC236}">
                <a16:creationId xmlns:a16="http://schemas.microsoft.com/office/drawing/2014/main" id="{2F8F1D4E-77BA-7823-C6B9-D886FBB769E9}"/>
              </a:ext>
            </a:extLst>
          </p:cNvPr>
          <p:cNvSpPr txBox="1"/>
          <p:nvPr/>
        </p:nvSpPr>
        <p:spPr>
          <a:xfrm>
            <a:off x="395576" y="6524664"/>
            <a:ext cx="9321301" cy="261610"/>
          </a:xfrm>
          <a:prstGeom prst="rect">
            <a:avLst/>
          </a:prstGeom>
          <a:noFill/>
        </p:spPr>
        <p:txBody>
          <a:bodyPr wrap="square" lIns="91440" tIns="45720" rIns="91440" bIns="45720" rtlCol="0" anchor="t">
            <a:spAutoFit/>
          </a:bodyPr>
          <a:lstStyle/>
          <a:p>
            <a:r>
              <a:rPr lang="en-US" sz="1050" b="1" dirty="0">
                <a:latin typeface="Segoe UI"/>
                <a:cs typeface="Segoe UI"/>
              </a:rPr>
              <a:t>Source:</a:t>
            </a:r>
            <a:r>
              <a:rPr lang="en-US" sz="1050" dirty="0">
                <a:latin typeface="Segoe UI"/>
                <a:cs typeface="Segoe UI"/>
              </a:rPr>
              <a:t> International Development Research Centre (IDRC), </a:t>
            </a:r>
            <a:r>
              <a:rPr lang="en-CA" sz="1050" dirty="0">
                <a:latin typeface="Segoe UI"/>
                <a:cs typeface="Segoe UI"/>
                <a:hlinkClick r:id="rId3"/>
              </a:rPr>
              <a:t>Strategy 2030</a:t>
            </a:r>
            <a:r>
              <a:rPr lang="en-CA" sz="1050" dirty="0">
                <a:latin typeface="Segoe UI"/>
                <a:cs typeface="Segoe UI"/>
              </a:rPr>
              <a:t>.</a:t>
            </a:r>
          </a:p>
        </p:txBody>
      </p:sp>
      <p:sp>
        <p:nvSpPr>
          <p:cNvPr id="6" name="Content Placeholder 2">
            <a:extLst>
              <a:ext uri="{FF2B5EF4-FFF2-40B4-BE49-F238E27FC236}">
                <a16:creationId xmlns:a16="http://schemas.microsoft.com/office/drawing/2014/main" id="{8BA05038-331D-0C9C-1F32-B8ABA9AC60AE}"/>
              </a:ext>
            </a:extLst>
          </p:cNvPr>
          <p:cNvSpPr txBox="1">
            <a:spLocks/>
          </p:cNvSpPr>
          <p:nvPr/>
        </p:nvSpPr>
        <p:spPr>
          <a:xfrm>
            <a:off x="1040130" y="1520189"/>
            <a:ext cx="10092690" cy="77336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0C0"/>
              </a:buClr>
            </a:pPr>
            <a:r>
              <a:rPr lang="en-CA" sz="2400" dirty="0">
                <a:solidFill>
                  <a:srgbClr val="0070C0"/>
                </a:solidFill>
              </a:rPr>
              <a:t>Mobilizing alliances for impact </a:t>
            </a:r>
            <a:r>
              <a:rPr lang="en-CA" sz="2400" dirty="0"/>
              <a:t>– core objective in IDRC’s </a:t>
            </a:r>
            <a:r>
              <a:rPr lang="en-CA" sz="2400" dirty="0">
                <a:hlinkClick r:id="rId3"/>
              </a:rPr>
              <a:t>Strategy 2030</a:t>
            </a:r>
            <a:endParaRPr lang="en-CA" sz="1800" dirty="0"/>
          </a:p>
        </p:txBody>
      </p:sp>
      <p:sp>
        <p:nvSpPr>
          <p:cNvPr id="7" name="Rectángulo 27">
            <a:extLst>
              <a:ext uri="{FF2B5EF4-FFF2-40B4-BE49-F238E27FC236}">
                <a16:creationId xmlns:a16="http://schemas.microsoft.com/office/drawing/2014/main" id="{8EFF8A62-8865-85BD-497B-6D23AAE343B6}"/>
              </a:ext>
            </a:extLst>
          </p:cNvPr>
          <p:cNvSpPr/>
          <p:nvPr/>
        </p:nvSpPr>
        <p:spPr>
          <a:xfrm>
            <a:off x="1521504" y="4118995"/>
            <a:ext cx="3024000" cy="2088000"/>
          </a:xfrm>
          <a:prstGeom prst="rect">
            <a:avLst/>
          </a:prstGeom>
          <a:solidFill>
            <a:srgbClr val="0070C0"/>
          </a:solidFill>
        </p:spPr>
        <p:txBody>
          <a:bodyPr wrap="square">
            <a:noAutofit/>
          </a:bodyPr>
          <a:lstStyle/>
          <a:p>
            <a:pPr lvl="0" algn="ctr" eaLnBrk="0" fontAlgn="base" hangingPunct="0">
              <a:spcBef>
                <a:spcPct val="0"/>
              </a:spcBef>
              <a:spcAft>
                <a:spcPts val="400"/>
              </a:spcAft>
              <a:defRPr/>
            </a:pPr>
            <a:r>
              <a:rPr lang="en-US" b="1" kern="0" dirty="0">
                <a:solidFill>
                  <a:schemeClr val="bg1"/>
                </a:solidFill>
                <a:latin typeface="Segoe UI" panose="020B0502040204020203" pitchFamily="34" charset="0"/>
                <a:cs typeface="Segoe UI" panose="020B0502040204020203" pitchFamily="34" charset="0"/>
              </a:rPr>
              <a:t>1. Robust Evidence Base</a:t>
            </a:r>
          </a:p>
          <a:p>
            <a:pPr lvl="0" algn="ctr" eaLnBrk="0" fontAlgn="base" hangingPunct="0">
              <a:spcBef>
                <a:spcPct val="0"/>
              </a:spcBef>
              <a:defRPr/>
            </a:pPr>
            <a:r>
              <a:rPr lang="en-US" kern="0" dirty="0">
                <a:solidFill>
                  <a:schemeClr val="bg1"/>
                </a:solidFill>
                <a:latin typeface="Segoe UI" panose="020B0502040204020203" pitchFamily="34" charset="0"/>
                <a:cs typeface="Segoe UI" panose="020B0502040204020203" pitchFamily="34" charset="0"/>
              </a:rPr>
              <a:t>New, actionable research on approaches at the intersection of PS actors’ priorities and global development agendas</a:t>
            </a:r>
          </a:p>
        </p:txBody>
      </p:sp>
      <p:sp>
        <p:nvSpPr>
          <p:cNvPr id="8" name="Rectángulo 30">
            <a:extLst>
              <a:ext uri="{FF2B5EF4-FFF2-40B4-BE49-F238E27FC236}">
                <a16:creationId xmlns:a16="http://schemas.microsoft.com/office/drawing/2014/main" id="{23BA93C8-A5F3-50FF-E844-B5F95F0665D6}"/>
              </a:ext>
            </a:extLst>
          </p:cNvPr>
          <p:cNvSpPr/>
          <p:nvPr/>
        </p:nvSpPr>
        <p:spPr>
          <a:xfrm>
            <a:off x="4815318" y="4118995"/>
            <a:ext cx="3024000" cy="2088000"/>
          </a:xfrm>
          <a:prstGeom prst="rect">
            <a:avLst/>
          </a:prstGeom>
          <a:solidFill>
            <a:srgbClr val="0070C0"/>
          </a:solidFill>
        </p:spPr>
        <p:txBody>
          <a:bodyPr wrap="square">
            <a:noAutofit/>
          </a:bodyPr>
          <a:lstStyle/>
          <a:p>
            <a:pPr lvl="0" algn="ctr" eaLnBrk="0" fontAlgn="base" hangingPunct="0">
              <a:spcBef>
                <a:spcPct val="0"/>
              </a:spcBef>
              <a:spcAft>
                <a:spcPts val="400"/>
              </a:spcAft>
              <a:defRPr/>
            </a:pPr>
            <a:r>
              <a:rPr lang="en-US" b="1" kern="0" dirty="0">
                <a:solidFill>
                  <a:schemeClr val="bg1"/>
                </a:solidFill>
                <a:latin typeface="Segoe UI" panose="020B0502040204020203" pitchFamily="34" charset="0"/>
                <a:cs typeface="Segoe UI" panose="020B0502040204020203" pitchFamily="34" charset="0"/>
              </a:rPr>
              <a:t>2. Strong Enabling Environment</a:t>
            </a:r>
          </a:p>
          <a:p>
            <a:pPr lvl="0" algn="ctr" eaLnBrk="0" fontAlgn="base" hangingPunct="0">
              <a:spcBef>
                <a:spcPct val="0"/>
              </a:spcBef>
              <a:defRPr/>
            </a:pPr>
            <a:r>
              <a:rPr lang="en-US" kern="0" dirty="0">
                <a:solidFill>
                  <a:schemeClr val="bg1"/>
                </a:solidFill>
                <a:latin typeface="Segoe UI" panose="020B0502040204020203" pitchFamily="34" charset="0"/>
                <a:cs typeface="Segoe UI" panose="020B0502040204020203" pitchFamily="34" charset="0"/>
              </a:rPr>
              <a:t>Policies and regulations that influence PS actors towards positive action on the SDGs</a:t>
            </a:r>
          </a:p>
        </p:txBody>
      </p:sp>
      <p:sp>
        <p:nvSpPr>
          <p:cNvPr id="9" name="Rectángulo 28">
            <a:extLst>
              <a:ext uri="{FF2B5EF4-FFF2-40B4-BE49-F238E27FC236}">
                <a16:creationId xmlns:a16="http://schemas.microsoft.com/office/drawing/2014/main" id="{FE8B4DAB-8D57-9678-E1D0-47AE53A5CE19}"/>
              </a:ext>
            </a:extLst>
          </p:cNvPr>
          <p:cNvSpPr/>
          <p:nvPr/>
        </p:nvSpPr>
        <p:spPr>
          <a:xfrm>
            <a:off x="8109132" y="4118995"/>
            <a:ext cx="3024000" cy="2088000"/>
          </a:xfrm>
          <a:prstGeom prst="rect">
            <a:avLst/>
          </a:prstGeom>
          <a:solidFill>
            <a:srgbClr val="0070C0"/>
          </a:solidFill>
        </p:spPr>
        <p:txBody>
          <a:bodyPr wrap="square">
            <a:noAutofit/>
          </a:bodyPr>
          <a:lstStyle/>
          <a:p>
            <a:pPr lvl="0" algn="ctr" eaLnBrk="0" fontAlgn="base" hangingPunct="0">
              <a:spcBef>
                <a:spcPct val="0"/>
              </a:spcBef>
              <a:spcAft>
                <a:spcPts val="400"/>
              </a:spcAft>
              <a:defRPr/>
            </a:pPr>
            <a:r>
              <a:rPr lang="en-US" b="1" kern="0" dirty="0">
                <a:solidFill>
                  <a:schemeClr val="bg1"/>
                </a:solidFill>
                <a:latin typeface="Segoe UI" panose="020B0502040204020203" pitchFamily="34" charset="0"/>
                <a:cs typeface="Segoe UI" panose="020B0502040204020203" pitchFamily="34" charset="0"/>
              </a:rPr>
              <a:t>3. Increased Resource Commitment </a:t>
            </a:r>
          </a:p>
          <a:p>
            <a:pPr lvl="0" algn="ctr" eaLnBrk="0" fontAlgn="base" hangingPunct="0">
              <a:spcBef>
                <a:spcPct val="0"/>
              </a:spcBef>
              <a:defRPr/>
            </a:pPr>
            <a:r>
              <a:rPr lang="en-US" kern="0" dirty="0">
                <a:solidFill>
                  <a:schemeClr val="bg1"/>
                </a:solidFill>
                <a:latin typeface="Segoe UI" panose="020B0502040204020203" pitchFamily="34" charset="0"/>
                <a:cs typeface="Segoe UI" panose="020B0502040204020203" pitchFamily="34" charset="0"/>
              </a:rPr>
              <a:t>Increased dialogue and resource mobilization to enable PS actors to adopt and scale sustainable solutions</a:t>
            </a:r>
            <a:endParaRPr lang="en-US" kern="0" baseline="30000" dirty="0">
              <a:solidFill>
                <a:schemeClr val="bg1"/>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6D38CD52-FE7E-BD52-435B-177841636157}"/>
              </a:ext>
            </a:extLst>
          </p:cNvPr>
          <p:cNvSpPr txBox="1"/>
          <p:nvPr/>
        </p:nvSpPr>
        <p:spPr>
          <a:xfrm>
            <a:off x="1040130" y="2407265"/>
            <a:ext cx="10092690" cy="1477328"/>
          </a:xfrm>
          <a:prstGeom prst="rect">
            <a:avLst/>
          </a:prstGeom>
          <a:noFill/>
        </p:spPr>
        <p:txBody>
          <a:bodyPr wrap="square">
            <a:spAutoFit/>
          </a:bodyPr>
          <a:lstStyle/>
          <a:p>
            <a:pPr marL="342900" indent="-342900">
              <a:buClr>
                <a:srgbClr val="0070C0"/>
              </a:buClr>
              <a:buFont typeface="Arial" panose="020B0604020202020204" pitchFamily="34" charset="0"/>
              <a:buChar char="•"/>
            </a:pPr>
            <a:r>
              <a:rPr lang="en-CA" sz="2400" dirty="0">
                <a:solidFill>
                  <a:srgbClr val="0070C0"/>
                </a:solidFill>
                <a:latin typeface="Segoe UI" panose="020B0502040204020203" pitchFamily="34" charset="0"/>
                <a:cs typeface="Segoe UI" panose="020B0502040204020203" pitchFamily="34" charset="0"/>
              </a:rPr>
              <a:t>Refresh for 2024-2025: </a:t>
            </a:r>
          </a:p>
          <a:p>
            <a:pPr marL="800100" lvl="1" indent="-342900">
              <a:buClr>
                <a:srgbClr val="0070C0"/>
              </a:buClr>
              <a:buFont typeface="Courier New" panose="02070309020205020404" pitchFamily="49" charset="0"/>
              <a:buChar char="o"/>
            </a:pPr>
            <a:r>
              <a:rPr lang="en-CA" sz="2200" dirty="0">
                <a:latin typeface="Segoe UI" panose="020B0502040204020203" pitchFamily="34" charset="0"/>
                <a:cs typeface="Segoe UI" panose="020B0502040204020203" pitchFamily="34" charset="0"/>
              </a:rPr>
              <a:t>How to extend the reach and impact of our work on and with the private sector? </a:t>
            </a:r>
          </a:p>
          <a:p>
            <a:pPr marL="800100" lvl="1" indent="-342900">
              <a:buClr>
                <a:srgbClr val="0070C0"/>
              </a:buClr>
              <a:buFont typeface="Courier New" panose="02070309020205020404" pitchFamily="49" charset="0"/>
              <a:buChar char="o"/>
            </a:pPr>
            <a:r>
              <a:rPr lang="en-CA" sz="2200" dirty="0">
                <a:latin typeface="Segoe UI" panose="020B0502040204020203" pitchFamily="34" charset="0"/>
                <a:cs typeface="Segoe UI" panose="020B0502040204020203" pitchFamily="34" charset="0"/>
              </a:rPr>
              <a:t>How to enhance our PSE Outcomes? </a:t>
            </a:r>
          </a:p>
        </p:txBody>
      </p:sp>
    </p:spTree>
    <p:extLst>
      <p:ext uri="{BB962C8B-B14F-4D97-AF65-F5344CB8AC3E}">
        <p14:creationId xmlns:p14="http://schemas.microsoft.com/office/powerpoint/2010/main" val="366885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3B56-1389-BF50-B0C4-EEAE5F5BC524}"/>
              </a:ext>
            </a:extLst>
          </p:cNvPr>
          <p:cNvSpPr txBox="1">
            <a:spLocks/>
          </p:cNvSpPr>
          <p:nvPr/>
        </p:nvSpPr>
        <p:spPr>
          <a:xfrm>
            <a:off x="1965959" y="383203"/>
            <a:ext cx="9616441" cy="605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pPr>
            <a:r>
              <a:rPr lang="en-CA" sz="3200" b="1" dirty="0">
                <a:solidFill>
                  <a:srgbClr val="0070C0"/>
                </a:solidFill>
                <a:latin typeface="Segoe UI"/>
                <a:cs typeface="Segoe UI"/>
              </a:rPr>
              <a:t>Operational priorities</a:t>
            </a:r>
            <a:endParaRPr lang="en-US" sz="3200" b="1" dirty="0">
              <a:solidFill>
                <a:srgbClr val="0070C0"/>
              </a:solidFill>
              <a:latin typeface="Segoe UI"/>
              <a:cs typeface="Segoe UI"/>
            </a:endParaRPr>
          </a:p>
        </p:txBody>
      </p:sp>
      <p:cxnSp>
        <p:nvCxnSpPr>
          <p:cNvPr id="3" name="Straight Connector 2">
            <a:extLst>
              <a:ext uri="{FF2B5EF4-FFF2-40B4-BE49-F238E27FC236}">
                <a16:creationId xmlns:a16="http://schemas.microsoft.com/office/drawing/2014/main" id="{681F8646-B667-615E-22C0-3D32876D26E2}"/>
              </a:ext>
            </a:extLst>
          </p:cNvPr>
          <p:cNvCxnSpPr>
            <a:cxnSpLocks/>
          </p:cNvCxnSpPr>
          <p:nvPr/>
        </p:nvCxnSpPr>
        <p:spPr>
          <a:xfrm>
            <a:off x="1431284" y="1764632"/>
            <a:ext cx="0" cy="424800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0C40144-061B-0111-B123-B2B7E2E7B45E}"/>
              </a:ext>
            </a:extLst>
          </p:cNvPr>
          <p:cNvSpPr/>
          <p:nvPr/>
        </p:nvSpPr>
        <p:spPr>
          <a:xfrm>
            <a:off x="1035284" y="1548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C1DB9AD3-49C7-5299-437C-6748006F4BBC}"/>
              </a:ext>
            </a:extLst>
          </p:cNvPr>
          <p:cNvSpPr/>
          <p:nvPr/>
        </p:nvSpPr>
        <p:spPr>
          <a:xfrm>
            <a:off x="1035284" y="5796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CB2EAB69-D0DC-B12C-1E8C-8E4BEDF82E00}"/>
              </a:ext>
            </a:extLst>
          </p:cNvPr>
          <p:cNvSpPr/>
          <p:nvPr/>
        </p:nvSpPr>
        <p:spPr>
          <a:xfrm>
            <a:off x="1035284" y="4734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FFEB6D50-0FD5-8C48-E765-91145075C863}"/>
              </a:ext>
            </a:extLst>
          </p:cNvPr>
          <p:cNvSpPr/>
          <p:nvPr/>
        </p:nvSpPr>
        <p:spPr>
          <a:xfrm>
            <a:off x="1035284" y="3672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7A2E7A7A-D8FC-0201-03DE-127216CEAD30}"/>
              </a:ext>
            </a:extLst>
          </p:cNvPr>
          <p:cNvSpPr/>
          <p:nvPr/>
        </p:nvSpPr>
        <p:spPr>
          <a:xfrm>
            <a:off x="1035284" y="2610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a:extLst>
              <a:ext uri="{FF2B5EF4-FFF2-40B4-BE49-F238E27FC236}">
                <a16:creationId xmlns:a16="http://schemas.microsoft.com/office/drawing/2014/main" id="{52334789-2342-9026-71B5-3EBA16883A0B}"/>
              </a:ext>
            </a:extLst>
          </p:cNvPr>
          <p:cNvSpPr txBox="1">
            <a:spLocks/>
          </p:cNvSpPr>
          <p:nvPr/>
        </p:nvSpPr>
        <p:spPr>
          <a:xfrm>
            <a:off x="1953220" y="1700273"/>
            <a:ext cx="9000000" cy="48871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Segoe UI" panose="020B0502040204020203" pitchFamily="34" charset="0"/>
                <a:cs typeface="Segoe UI" panose="020B0502040204020203" pitchFamily="34" charset="0"/>
              </a:rPr>
              <a:t>PSE Operational Guidance Note</a:t>
            </a:r>
            <a:endParaRPr lang="en-CA" sz="24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5397D8AC-3002-9636-5A2A-07186EDBF3CD}"/>
              </a:ext>
            </a:extLst>
          </p:cNvPr>
          <p:cNvSpPr txBox="1"/>
          <p:nvPr/>
        </p:nvSpPr>
        <p:spPr>
          <a:xfrm>
            <a:off x="1953220" y="2775799"/>
            <a:ext cx="9616419" cy="461665"/>
          </a:xfrm>
          <a:prstGeom prst="rect">
            <a:avLst/>
          </a:prstGeom>
          <a:noFill/>
        </p:spPr>
        <p:txBody>
          <a:bodyPr wrap="square" anchor="ctr">
            <a:spAutoFit/>
          </a:bodyPr>
          <a:lstStyle/>
          <a:p>
            <a:r>
              <a:rPr lang="en-US" sz="2400" dirty="0">
                <a:latin typeface="Segoe UI" panose="020B0502040204020203" pitchFamily="34" charset="0"/>
                <a:cs typeface="Segoe UI" panose="020B0502040204020203" pitchFamily="34" charset="0"/>
              </a:rPr>
              <a:t>Principles for PSE</a:t>
            </a:r>
            <a:endParaRPr lang="en-CA" sz="2400"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89449E30-CD1C-CC2C-01CB-C8276A5E438B}"/>
              </a:ext>
            </a:extLst>
          </p:cNvPr>
          <p:cNvSpPr txBox="1"/>
          <p:nvPr/>
        </p:nvSpPr>
        <p:spPr>
          <a:xfrm>
            <a:off x="1953220" y="3806990"/>
            <a:ext cx="9000000" cy="461665"/>
          </a:xfrm>
          <a:prstGeom prst="rect">
            <a:avLst/>
          </a:prstGeom>
          <a:noFill/>
        </p:spPr>
        <p:txBody>
          <a:bodyPr wrap="square" anchor="ctr">
            <a:spAutoFit/>
          </a:bodyPr>
          <a:lstStyle/>
          <a:p>
            <a:r>
              <a:rPr lang="en-US" sz="2400" dirty="0">
                <a:latin typeface="Segoe UI" panose="020B0502040204020203" pitchFamily="34" charset="0"/>
                <a:cs typeface="Segoe UI" panose="020B0502040204020203" pitchFamily="34" charset="0"/>
              </a:rPr>
              <a:t>Maturity Model</a:t>
            </a:r>
            <a:endParaRPr lang="en-CA" sz="2400"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0F16-57C2-A965-FF3D-A98D81B991CC}"/>
              </a:ext>
            </a:extLst>
          </p:cNvPr>
          <p:cNvSpPr txBox="1"/>
          <p:nvPr/>
        </p:nvSpPr>
        <p:spPr>
          <a:xfrm>
            <a:off x="1953220" y="4898793"/>
            <a:ext cx="9000000" cy="461665"/>
          </a:xfrm>
          <a:prstGeom prst="rect">
            <a:avLst/>
          </a:prstGeom>
          <a:noFill/>
        </p:spPr>
        <p:txBody>
          <a:bodyPr wrap="square" anchor="ctr">
            <a:spAutoFit/>
          </a:bodyPr>
          <a:lstStyle/>
          <a:p>
            <a:r>
              <a:rPr lang="en-US" sz="2400" dirty="0">
                <a:latin typeface="Segoe UI" panose="020B0502040204020203" pitchFamily="34" charset="0"/>
                <a:cs typeface="Segoe UI" panose="020B0502040204020203" pitchFamily="34" charset="0"/>
              </a:rPr>
              <a:t>Internal PSE Community of Practice </a:t>
            </a:r>
            <a:endParaRPr lang="en-CA" sz="2400"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8081308E-CB59-7B7C-998D-8ED1E52B1DB2}"/>
              </a:ext>
            </a:extLst>
          </p:cNvPr>
          <p:cNvSpPr txBox="1"/>
          <p:nvPr/>
        </p:nvSpPr>
        <p:spPr>
          <a:xfrm>
            <a:off x="1953220" y="5961799"/>
            <a:ext cx="9000000" cy="461665"/>
          </a:xfrm>
          <a:prstGeom prst="rect">
            <a:avLst/>
          </a:prstGeom>
          <a:noFill/>
        </p:spPr>
        <p:txBody>
          <a:bodyPr wrap="square" anchor="ctr">
            <a:spAutoFit/>
          </a:bodyPr>
          <a:lstStyle/>
          <a:p>
            <a:r>
              <a:rPr lang="en-US" sz="2400" dirty="0">
                <a:latin typeface="Segoe UI" panose="020B0502040204020203" pitchFamily="34" charset="0"/>
                <a:cs typeface="Segoe UI" panose="020B0502040204020203" pitchFamily="34" charset="0"/>
              </a:rPr>
              <a:t>Strategy Progress Report: lessons and results from PSE to date</a:t>
            </a:r>
            <a:endParaRPr lang="en-CA" sz="2400" dirty="0">
              <a:latin typeface="Segoe UI" panose="020B0502040204020203" pitchFamily="34" charset="0"/>
              <a:cs typeface="Segoe UI" panose="020B0502040204020203" pitchFamily="34" charset="0"/>
            </a:endParaRPr>
          </a:p>
        </p:txBody>
      </p:sp>
      <p:pic>
        <p:nvPicPr>
          <p:cNvPr id="24" name="Graphic 23" descr="Meeting with solid fill">
            <a:extLst>
              <a:ext uri="{FF2B5EF4-FFF2-40B4-BE49-F238E27FC236}">
                <a16:creationId xmlns:a16="http://schemas.microsoft.com/office/drawing/2014/main" id="{2269EE13-D867-1DFA-0987-24ACC48536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284" y="4841625"/>
            <a:ext cx="576000" cy="576000"/>
          </a:xfrm>
          <a:prstGeom prst="rect">
            <a:avLst/>
          </a:prstGeom>
        </p:spPr>
      </p:pic>
      <p:pic>
        <p:nvPicPr>
          <p:cNvPr id="26" name="Graphic 25" descr="Compass with solid fill">
            <a:extLst>
              <a:ext uri="{FF2B5EF4-FFF2-40B4-BE49-F238E27FC236}">
                <a16:creationId xmlns:a16="http://schemas.microsoft.com/office/drawing/2014/main" id="{624CB23A-6242-B7B6-93FB-6B0162D522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9772" y="2682833"/>
            <a:ext cx="648000" cy="648000"/>
          </a:xfrm>
          <a:prstGeom prst="rect">
            <a:avLst/>
          </a:prstGeom>
        </p:spPr>
      </p:pic>
      <p:pic>
        <p:nvPicPr>
          <p:cNvPr id="28" name="Graphic 27" descr="Document with solid fill">
            <a:extLst>
              <a:ext uri="{FF2B5EF4-FFF2-40B4-BE49-F238E27FC236}">
                <a16:creationId xmlns:a16="http://schemas.microsoft.com/office/drawing/2014/main" id="{DB44C9D2-AAB5-DD85-08C5-69880C6F55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9965" y="5904630"/>
            <a:ext cx="576000" cy="576001"/>
          </a:xfrm>
          <a:prstGeom prst="rect">
            <a:avLst/>
          </a:prstGeom>
        </p:spPr>
      </p:pic>
      <p:pic>
        <p:nvPicPr>
          <p:cNvPr id="30" name="Graphic 29" descr="Hockey Stick Curve Graph with solid fill">
            <a:extLst>
              <a:ext uri="{FF2B5EF4-FFF2-40B4-BE49-F238E27FC236}">
                <a16:creationId xmlns:a16="http://schemas.microsoft.com/office/drawing/2014/main" id="{267EC7DF-1110-EA97-DEEF-26C2D48D6B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3139" y="3749822"/>
            <a:ext cx="576000" cy="576000"/>
          </a:xfrm>
          <a:prstGeom prst="rect">
            <a:avLst/>
          </a:prstGeom>
        </p:spPr>
      </p:pic>
      <p:pic>
        <p:nvPicPr>
          <p:cNvPr id="36" name="Graphic 35" descr="Tools with solid fill">
            <a:extLst>
              <a:ext uri="{FF2B5EF4-FFF2-40B4-BE49-F238E27FC236}">
                <a16:creationId xmlns:a16="http://schemas.microsoft.com/office/drawing/2014/main" id="{4B0B3523-71FE-E264-CD1C-E27CB958B1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0422" y="1734479"/>
            <a:ext cx="432000" cy="432000"/>
          </a:xfrm>
          <a:prstGeom prst="rect">
            <a:avLst/>
          </a:prstGeom>
        </p:spPr>
      </p:pic>
    </p:spTree>
    <p:extLst>
      <p:ext uri="{BB962C8B-B14F-4D97-AF65-F5344CB8AC3E}">
        <p14:creationId xmlns:p14="http://schemas.microsoft.com/office/powerpoint/2010/main" val="355952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CC35-F324-B9C4-7E7D-5C3FF2D502C2}"/>
              </a:ext>
            </a:extLst>
          </p:cNvPr>
          <p:cNvSpPr txBox="1">
            <a:spLocks/>
          </p:cNvSpPr>
          <p:nvPr/>
        </p:nvSpPr>
        <p:spPr>
          <a:xfrm>
            <a:off x="1965959" y="383203"/>
            <a:ext cx="9616441" cy="605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pPr>
            <a:r>
              <a:rPr lang="en-CA" sz="3200" b="1" dirty="0">
                <a:solidFill>
                  <a:srgbClr val="0070C0"/>
                </a:solidFill>
                <a:latin typeface="Segoe UI"/>
                <a:cs typeface="Segoe UI"/>
              </a:rPr>
              <a:t>Selected Programmatic Priorities</a:t>
            </a:r>
            <a:endParaRPr lang="en-US" sz="3200" b="1" dirty="0">
              <a:solidFill>
                <a:srgbClr val="0070C0"/>
              </a:solidFill>
              <a:latin typeface="Segoe UI"/>
              <a:cs typeface="Segoe UI"/>
            </a:endParaRPr>
          </a:p>
        </p:txBody>
      </p:sp>
      <p:cxnSp>
        <p:nvCxnSpPr>
          <p:cNvPr id="4" name="Straight Connector 3">
            <a:extLst>
              <a:ext uri="{FF2B5EF4-FFF2-40B4-BE49-F238E27FC236}">
                <a16:creationId xmlns:a16="http://schemas.microsoft.com/office/drawing/2014/main" id="{8F7D6870-267E-5E6C-21BF-79C2AA52BED6}"/>
              </a:ext>
            </a:extLst>
          </p:cNvPr>
          <p:cNvCxnSpPr>
            <a:cxnSpLocks/>
          </p:cNvCxnSpPr>
          <p:nvPr/>
        </p:nvCxnSpPr>
        <p:spPr>
          <a:xfrm>
            <a:off x="1431284" y="1764632"/>
            <a:ext cx="0" cy="424800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6A8EA4C-B9E4-003C-D9C2-32553FFA39C4}"/>
              </a:ext>
            </a:extLst>
          </p:cNvPr>
          <p:cNvSpPr/>
          <p:nvPr/>
        </p:nvSpPr>
        <p:spPr>
          <a:xfrm>
            <a:off x="1035284" y="1548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FAEBBD6D-0294-0E0E-3650-D60E32EE0E3F}"/>
              </a:ext>
            </a:extLst>
          </p:cNvPr>
          <p:cNvSpPr/>
          <p:nvPr/>
        </p:nvSpPr>
        <p:spPr>
          <a:xfrm>
            <a:off x="1035284" y="5796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4C41F162-5872-9DD5-D0D7-89B07892019D}"/>
              </a:ext>
            </a:extLst>
          </p:cNvPr>
          <p:cNvSpPr/>
          <p:nvPr/>
        </p:nvSpPr>
        <p:spPr>
          <a:xfrm>
            <a:off x="1035284" y="4734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34DD469A-AD04-C7BD-FC39-EB0AAEB81566}"/>
              </a:ext>
            </a:extLst>
          </p:cNvPr>
          <p:cNvSpPr/>
          <p:nvPr/>
        </p:nvSpPr>
        <p:spPr>
          <a:xfrm>
            <a:off x="1035284" y="3672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AC5E76D-7C1A-0388-7246-372C690F447B}"/>
              </a:ext>
            </a:extLst>
          </p:cNvPr>
          <p:cNvSpPr/>
          <p:nvPr/>
        </p:nvSpPr>
        <p:spPr>
          <a:xfrm>
            <a:off x="1035284" y="2610632"/>
            <a:ext cx="792000" cy="7920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A6BC6111-9033-ABCD-F147-53DA16F38C6C}"/>
              </a:ext>
            </a:extLst>
          </p:cNvPr>
          <p:cNvSpPr txBox="1">
            <a:spLocks/>
          </p:cNvSpPr>
          <p:nvPr/>
        </p:nvSpPr>
        <p:spPr>
          <a:xfrm>
            <a:off x="1953220" y="1700273"/>
            <a:ext cx="9000000" cy="48871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Aquaculture market systems approach in Asia Pacific</a:t>
            </a:r>
          </a:p>
        </p:txBody>
      </p:sp>
      <p:sp>
        <p:nvSpPr>
          <p:cNvPr id="12" name="TextBox 11">
            <a:extLst>
              <a:ext uri="{FF2B5EF4-FFF2-40B4-BE49-F238E27FC236}">
                <a16:creationId xmlns:a16="http://schemas.microsoft.com/office/drawing/2014/main" id="{A46917F0-F205-11A4-4C59-E3AD80E90496}"/>
              </a:ext>
            </a:extLst>
          </p:cNvPr>
          <p:cNvSpPr txBox="1"/>
          <p:nvPr/>
        </p:nvSpPr>
        <p:spPr>
          <a:xfrm>
            <a:off x="1953220" y="2591133"/>
            <a:ext cx="9616419" cy="830997"/>
          </a:xfrm>
          <a:prstGeom prst="rect">
            <a:avLst/>
          </a:prstGeom>
          <a:noFill/>
        </p:spPr>
        <p:txBody>
          <a:bodyPr wrap="square" anchor="ctr">
            <a:spAutoFit/>
          </a:bodyPr>
          <a:lstStyle/>
          <a:p>
            <a:pPr marL="0" indent="0">
              <a:buNone/>
            </a:pPr>
            <a:r>
              <a:rPr lang="en-CA" sz="2400" dirty="0">
                <a:latin typeface="Segoe UI" panose="020B0502040204020203" pitchFamily="34" charset="0"/>
                <a:cs typeface="Segoe UI" panose="020B0502040204020203" pitchFamily="34" charset="0"/>
              </a:rPr>
              <a:t>Strengthening health-focused Enterprise Support Organizations and SMEs in Africa</a:t>
            </a:r>
          </a:p>
        </p:txBody>
      </p:sp>
      <p:sp>
        <p:nvSpPr>
          <p:cNvPr id="14" name="TextBox 13">
            <a:extLst>
              <a:ext uri="{FF2B5EF4-FFF2-40B4-BE49-F238E27FC236}">
                <a16:creationId xmlns:a16="http://schemas.microsoft.com/office/drawing/2014/main" id="{6A27D958-E1D8-5E23-B6A5-87F9E5308CF9}"/>
              </a:ext>
            </a:extLst>
          </p:cNvPr>
          <p:cNvSpPr txBox="1"/>
          <p:nvPr/>
        </p:nvSpPr>
        <p:spPr>
          <a:xfrm>
            <a:off x="1953220" y="3806990"/>
            <a:ext cx="9000000" cy="461665"/>
          </a:xfrm>
          <a:prstGeom prst="rect">
            <a:avLst/>
          </a:prstGeom>
          <a:noFill/>
        </p:spPr>
        <p:txBody>
          <a:bodyPr wrap="square" anchor="ctr">
            <a:spAutoFit/>
          </a:bodyPr>
          <a:lstStyle/>
          <a:p>
            <a:pPr marL="0" indent="0">
              <a:buNone/>
            </a:pPr>
            <a:r>
              <a:rPr lang="en-CA" sz="2400" dirty="0">
                <a:latin typeface="Segoe UI" panose="020B0502040204020203" pitchFamily="34" charset="0"/>
                <a:cs typeface="Segoe UI" panose="020B0502040204020203" pitchFamily="34" charset="0"/>
              </a:rPr>
              <a:t>Public-private-partnerships for R&amp;D innovation in Africa</a:t>
            </a:r>
          </a:p>
        </p:txBody>
      </p:sp>
      <p:sp>
        <p:nvSpPr>
          <p:cNvPr id="16" name="TextBox 15">
            <a:extLst>
              <a:ext uri="{FF2B5EF4-FFF2-40B4-BE49-F238E27FC236}">
                <a16:creationId xmlns:a16="http://schemas.microsoft.com/office/drawing/2014/main" id="{8C411DEB-A5E8-1CD9-6D08-D9BBEEAB48A9}"/>
              </a:ext>
            </a:extLst>
          </p:cNvPr>
          <p:cNvSpPr txBox="1"/>
          <p:nvPr/>
        </p:nvSpPr>
        <p:spPr>
          <a:xfrm>
            <a:off x="1953220" y="4714127"/>
            <a:ext cx="9000000" cy="830997"/>
          </a:xfrm>
          <a:prstGeom prst="rect">
            <a:avLst/>
          </a:prstGeom>
          <a:noFill/>
        </p:spPr>
        <p:txBody>
          <a:bodyPr wrap="square" anchor="ctr">
            <a:spAutoFit/>
          </a:bodyPr>
          <a:lstStyle/>
          <a:p>
            <a:pPr marL="0" indent="0">
              <a:buNone/>
            </a:pPr>
            <a:r>
              <a:rPr lang="en-CA" sz="2400" kern="0" dirty="0">
                <a:latin typeface="Segoe UI" panose="020B0502040204020203" pitchFamily="34" charset="0"/>
                <a:ea typeface="Calibri" panose="020F0502020204030204" pitchFamily="34" charset="0"/>
                <a:cs typeface="Segoe UI" panose="020B0502040204020203" pitchFamily="34" charset="0"/>
              </a:rPr>
              <a:t>Fostering innovative finance solutions for women-led clean energy enterprises</a:t>
            </a:r>
          </a:p>
        </p:txBody>
      </p:sp>
      <p:sp>
        <p:nvSpPr>
          <p:cNvPr id="18" name="TextBox 17">
            <a:extLst>
              <a:ext uri="{FF2B5EF4-FFF2-40B4-BE49-F238E27FC236}">
                <a16:creationId xmlns:a16="http://schemas.microsoft.com/office/drawing/2014/main" id="{CE7579A9-BAE8-A251-F41A-5EB15D5B54B4}"/>
              </a:ext>
            </a:extLst>
          </p:cNvPr>
          <p:cNvSpPr txBox="1"/>
          <p:nvPr/>
        </p:nvSpPr>
        <p:spPr>
          <a:xfrm>
            <a:off x="1953220" y="5961799"/>
            <a:ext cx="9000000" cy="461665"/>
          </a:xfrm>
          <a:prstGeom prst="rect">
            <a:avLst/>
          </a:prstGeom>
          <a:noFill/>
        </p:spPr>
        <p:txBody>
          <a:bodyPr wrap="square" anchor="ctr">
            <a:spAutoFit/>
          </a:bodyPr>
          <a:lstStyle/>
          <a:p>
            <a:pPr marL="0" indent="0">
              <a:buNone/>
            </a:pPr>
            <a:r>
              <a:rPr lang="en-CA" sz="2400" dirty="0">
                <a:latin typeface="Segoe UI" panose="020B0502040204020203" pitchFamily="34" charset="0"/>
                <a:cs typeface="Segoe UI" panose="020B0502040204020203" pitchFamily="34" charset="0"/>
              </a:rPr>
              <a:t>Advancing public-private data partnerships to achieve the SDGs</a:t>
            </a:r>
            <a:endParaRPr lang="en-CA" sz="2400" kern="0" dirty="0">
              <a:latin typeface="Segoe UI" panose="020B0502040204020203" pitchFamily="34" charset="0"/>
              <a:ea typeface="Calibri" panose="020F0502020204030204" pitchFamily="34" charset="0"/>
              <a:cs typeface="Segoe UI" panose="020B0502040204020203" pitchFamily="34" charset="0"/>
            </a:endParaRPr>
          </a:p>
        </p:txBody>
      </p:sp>
      <p:pic>
        <p:nvPicPr>
          <p:cNvPr id="20" name="Graphic 19" descr="Koi with solid fill">
            <a:extLst>
              <a:ext uri="{FF2B5EF4-FFF2-40B4-BE49-F238E27FC236}">
                <a16:creationId xmlns:a16="http://schemas.microsoft.com/office/drawing/2014/main" id="{050DA2AE-4A43-7ADB-B80B-DD7DC0E25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284" y="1620631"/>
            <a:ext cx="648000" cy="648000"/>
          </a:xfrm>
          <a:prstGeom prst="rect">
            <a:avLst/>
          </a:prstGeom>
        </p:spPr>
      </p:pic>
      <p:pic>
        <p:nvPicPr>
          <p:cNvPr id="22" name="Graphic 21" descr="Renewable Energy with solid fill">
            <a:extLst>
              <a:ext uri="{FF2B5EF4-FFF2-40B4-BE49-F238E27FC236}">
                <a16:creationId xmlns:a16="http://schemas.microsoft.com/office/drawing/2014/main" id="{FE14B775-8065-F68C-0BAA-77AA6C83B2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2422" y="4805625"/>
            <a:ext cx="648000" cy="648000"/>
          </a:xfrm>
          <a:prstGeom prst="rect">
            <a:avLst/>
          </a:prstGeom>
        </p:spPr>
      </p:pic>
      <p:pic>
        <p:nvPicPr>
          <p:cNvPr id="24" name="Graphic 23" descr="Flask with solid fill">
            <a:extLst>
              <a:ext uri="{FF2B5EF4-FFF2-40B4-BE49-F238E27FC236}">
                <a16:creationId xmlns:a16="http://schemas.microsoft.com/office/drawing/2014/main" id="{4FE0C421-761B-12D3-5D59-2B642D509D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7139" y="3749822"/>
            <a:ext cx="576000" cy="576000"/>
          </a:xfrm>
          <a:prstGeom prst="rect">
            <a:avLst/>
          </a:prstGeom>
        </p:spPr>
      </p:pic>
      <p:pic>
        <p:nvPicPr>
          <p:cNvPr id="26" name="Graphic 25" descr="Heart with pulse with solid fill">
            <a:extLst>
              <a:ext uri="{FF2B5EF4-FFF2-40B4-BE49-F238E27FC236}">
                <a16:creationId xmlns:a16="http://schemas.microsoft.com/office/drawing/2014/main" id="{FAAAE1F9-827C-6FC0-17E1-69E6974AC9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7139" y="2702590"/>
            <a:ext cx="648000" cy="648000"/>
          </a:xfrm>
          <a:prstGeom prst="rect">
            <a:avLst/>
          </a:prstGeom>
        </p:spPr>
      </p:pic>
      <p:pic>
        <p:nvPicPr>
          <p:cNvPr id="28" name="Graphic 27" descr="Cloud with solid fill">
            <a:extLst>
              <a:ext uri="{FF2B5EF4-FFF2-40B4-BE49-F238E27FC236}">
                <a16:creationId xmlns:a16="http://schemas.microsoft.com/office/drawing/2014/main" id="{2625346B-7260-2CCC-EF63-726427F5AB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3139" y="5868633"/>
            <a:ext cx="576000" cy="576000"/>
          </a:xfrm>
          <a:prstGeom prst="rect">
            <a:avLst/>
          </a:prstGeom>
        </p:spPr>
      </p:pic>
    </p:spTree>
    <p:extLst>
      <p:ext uri="{BB962C8B-B14F-4D97-AF65-F5344CB8AC3E}">
        <p14:creationId xmlns:p14="http://schemas.microsoft.com/office/powerpoint/2010/main" val="89850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E81BFF9-C67F-3071-69BA-B913A8807983}"/>
              </a:ext>
            </a:extLst>
          </p:cNvPr>
          <p:cNvSpPr txBox="1">
            <a:spLocks/>
          </p:cNvSpPr>
          <p:nvPr/>
        </p:nvSpPr>
        <p:spPr>
          <a:xfrm>
            <a:off x="5769189" y="2515101"/>
            <a:ext cx="6101181" cy="26715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dirty="0">
                <a:solidFill>
                  <a:srgbClr val="0070C0"/>
                </a:solidFill>
              </a:rPr>
              <a:t>Thank you</a:t>
            </a:r>
          </a:p>
        </p:txBody>
      </p:sp>
      <p:sp>
        <p:nvSpPr>
          <p:cNvPr id="4" name="TextBox 3">
            <a:extLst>
              <a:ext uri="{FF2B5EF4-FFF2-40B4-BE49-F238E27FC236}">
                <a16:creationId xmlns:a16="http://schemas.microsoft.com/office/drawing/2014/main" id="{BF69C6B9-F326-A166-5C20-69CEF0E548F0}"/>
              </a:ext>
            </a:extLst>
          </p:cNvPr>
          <p:cNvSpPr txBox="1"/>
          <p:nvPr/>
        </p:nvSpPr>
        <p:spPr>
          <a:xfrm>
            <a:off x="5913568" y="5186683"/>
            <a:ext cx="6127750" cy="400110"/>
          </a:xfrm>
          <a:prstGeom prst="rect">
            <a:avLst/>
          </a:prstGeom>
          <a:noFill/>
        </p:spPr>
        <p:txBody>
          <a:bodyPr wrap="square">
            <a:spAutoFit/>
          </a:bodyPr>
          <a:lstStyle/>
          <a:p>
            <a:r>
              <a:rPr lang="en-CA" sz="2000" b="1" dirty="0">
                <a:effectLst/>
                <a:latin typeface="+mj-lt"/>
                <a:ea typeface="Calibri" panose="020F0502020204030204" pitchFamily="34" charset="0"/>
                <a:cs typeface="Calibri" panose="020F0502020204030204" pitchFamily="34" charset="0"/>
              </a:rPr>
              <a:t>Email: </a:t>
            </a:r>
            <a:r>
              <a:rPr lang="sv-SE" sz="2000" dirty="0">
                <a:effectLst/>
                <a:latin typeface="+mj-lt"/>
                <a:ea typeface="Calibri" panose="020F0502020204030204" pitchFamily="34" charset="0"/>
                <a:cs typeface="Calibri" panose="020F0502020204030204" pitchFamily="34" charset="0"/>
                <a:hlinkClick r:id="rId4"/>
              </a:rPr>
              <a:t>bmacdonald@idrc.ca</a:t>
            </a:r>
            <a:r>
              <a:rPr lang="sv-SE" sz="2000" dirty="0">
                <a:effectLst/>
                <a:latin typeface="+mj-lt"/>
                <a:ea typeface="Calibri" panose="020F0502020204030204" pitchFamily="34" charset="0"/>
                <a:cs typeface="Calibri" panose="020F0502020204030204" pitchFamily="34" charset="0"/>
              </a:rPr>
              <a:t> </a:t>
            </a:r>
            <a:endParaRPr lang="en-US" sz="2000" dirty="0">
              <a:solidFill>
                <a:srgbClr val="0D70C0"/>
              </a:solidFill>
              <a:latin typeface="+mj-lt"/>
            </a:endParaRPr>
          </a:p>
        </p:txBody>
      </p:sp>
      <p:cxnSp>
        <p:nvCxnSpPr>
          <p:cNvPr id="6" name="Straight Connector 5">
            <a:extLst>
              <a:ext uri="{FF2B5EF4-FFF2-40B4-BE49-F238E27FC236}">
                <a16:creationId xmlns:a16="http://schemas.microsoft.com/office/drawing/2014/main" id="{27D2CE53-2424-5F61-4FB7-BD84124B977D}"/>
              </a:ext>
              <a:ext uri="{C183D7F6-B498-43B3-948B-1728B52AA6E4}">
                <adec:decorative xmlns:adec="http://schemas.microsoft.com/office/drawing/2017/decorative" val="1"/>
              </a:ext>
            </a:extLst>
          </p:cNvPr>
          <p:cNvCxnSpPr>
            <a:cxnSpLocks/>
          </p:cNvCxnSpPr>
          <p:nvPr/>
        </p:nvCxnSpPr>
        <p:spPr>
          <a:xfrm>
            <a:off x="6006494" y="4805467"/>
            <a:ext cx="401909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9D57CAC-0960-D4F0-7AA6-3EAFD1FDE9A1}"/>
              </a:ext>
            </a:extLst>
          </p:cNvPr>
          <p:cNvPicPr>
            <a:picLocks noChangeAspect="1"/>
          </p:cNvPicPr>
          <p:nvPr/>
        </p:nvPicPr>
        <p:blipFill>
          <a:blip r:embed="rId5"/>
          <a:stretch>
            <a:fillRect/>
          </a:stretch>
        </p:blipFill>
        <p:spPr>
          <a:xfrm>
            <a:off x="722704" y="1878793"/>
            <a:ext cx="2887420" cy="370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61901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ior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terior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genda" ma:contentTypeID="0x010100A0E332C5EE8A7945B945FDF01FFC2EE50200459E21F2FBD9194DABE73616D1ED9C34" ma:contentTypeVersion="22" ma:contentTypeDescription="List of topics discussed at a meeting" ma:contentTypeScope="" ma:versionID="983334977d8607c18c9cb3afd8bc5ed4">
  <xsd:schema xmlns:xsd="http://www.w3.org/2001/XMLSchema" xmlns:xs="http://www.w3.org/2001/XMLSchema" xmlns:p="http://schemas.microsoft.com/office/2006/metadata/properties" xmlns:ns3="3785b802-1f6e-4fb0-be81-f39dc65e7b3d" xmlns:ns4="5e5b8074-11ee-4922-97d0-db94588521a1" targetNamespace="http://schemas.microsoft.com/office/2006/metadata/properties" ma:root="true" ma:fieldsID="9970527199e8043b4ff38834b9899e5a" ns3:_="" ns4:_="">
    <xsd:import namespace="3785b802-1f6e-4fb0-be81-f39dc65e7b3d"/>
    <xsd:import namespace="5e5b8074-11ee-4922-97d0-db94588521a1"/>
    <xsd:element name="properties">
      <xsd:complexType>
        <xsd:sequence>
          <xsd:element name="documentManagement">
            <xsd:complexType>
              <xsd:all>
                <xsd:element ref="ns3:TaxCatchAll" minOccurs="0"/>
                <xsd:element ref="ns3:Meeting_x0020_Date" minOccurs="0"/>
                <xsd:element ref="ns3:TaxKeywordTaxHTField" minOccurs="0"/>
                <xsd:element ref="ns3:ActivityTaxHTField0" minOccurs="0"/>
                <xsd:element ref="ns3:TaxCatchAllLabel" minOccurs="0"/>
                <xsd:element ref="ns3:Responsible_x0020_UnitTaxHTField0" minOccurs="0"/>
                <xsd:element ref="ns3:_dlc_DocId" minOccurs="0"/>
                <xsd:element ref="ns3:_dlc_DocIdUrl" minOccurs="0"/>
                <xsd:element ref="ns3:_dlc_DocIdPersistId" minOccurs="0"/>
                <xsd:element ref="ns3:fafa53f54ce946e79c4f9afee6156715" minOccurs="0"/>
                <xsd:element ref="ns4:MediaServiceMetadata" minOccurs="0"/>
                <xsd:element ref="ns4:MediaServiceFastMetadata" minOccurs="0"/>
                <xsd:element ref="ns4:MediaServiceSearchProperties" minOccurs="0"/>
                <xsd:element ref="ns4:MediaServiceDateTaken" minOccurs="0"/>
                <xsd:element ref="ns4:MediaLengthInSeconds" minOccurs="0"/>
                <xsd:element ref="ns4:MediaServiceObjectDetectorVersions" minOccurs="0"/>
                <xsd:element ref="ns4:MediaServiceGenerationTime" minOccurs="0"/>
                <xsd:element ref="ns4: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5b802-1f6e-4fb0-be81-f39dc65e7b3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fd9ad22-a599-47f5-ac1d-6fa858582161}" ma:internalName="TaxCatchAll" ma:readOnly="false" ma:showField="CatchAllData" ma:web="3785b802-1f6e-4fb0-be81-f39dc65e7b3d">
      <xsd:complexType>
        <xsd:complexContent>
          <xsd:extension base="dms:MultiChoiceLookup">
            <xsd:sequence>
              <xsd:element name="Value" type="dms:Lookup" maxOccurs="unbounded" minOccurs="0" nillable="true"/>
            </xsd:sequence>
          </xsd:extension>
        </xsd:complexContent>
      </xsd:complexType>
    </xsd:element>
    <xsd:element name="Meeting_x0020_Date" ma:index="14" nillable="true" ma:displayName="Meeting Date" ma:format="DateOnly" ma:internalName="Meeting_x0020_Date" ma:readOnly="false">
      <xsd:simpleType>
        <xsd:restriction base="dms:DateTime"/>
      </xsd:simpleType>
    </xsd:element>
    <xsd:element name="TaxKeywordTaxHTField" ma:index="15" nillable="true" ma:taxonomy="true" ma:internalName="TaxKeywordTaxHTField" ma:taxonomyFieldName="TaxKeyword" ma:displayName="Enterprise Keywords" ma:readOnly="false" ma:fieldId="{23f27201-bee3-471e-b2e7-b64fd8b7ca38}" ma:taxonomyMulti="true" ma:sspId="05d38cd3-606d-4b49-b83a-61340fd14452" ma:termSetId="00000000-0000-0000-0000-000000000000" ma:anchorId="00000000-0000-0000-0000-000000000000" ma:open="true" ma:isKeyword="true">
      <xsd:complexType>
        <xsd:sequence>
          <xsd:element ref="pc:Terms" minOccurs="0" maxOccurs="1"/>
        </xsd:sequence>
      </xsd:complexType>
    </xsd:element>
    <xsd:element name="ActivityTaxHTField0" ma:index="16" nillable="true" ma:taxonomy="true" ma:internalName="ActivityTaxHTField0" ma:taxonomyFieldName="Activity" ma:displayName="Activity" ma:readOnly="false" ma:fieldId="{d9b2ac47-fe2b-4d22-be0e-a32c301f7280}" ma:sspId="05d38cd3-606d-4b49-b83a-61340fd14452" ma:termSetId="443b521e-e17d-4fb6-af02-88cf3ec8d6cc" ma:anchorId="00000000-0000-0000-0000-000000000000" ma:open="true" ma:isKeyword="false">
      <xsd:complexType>
        <xsd:sequence>
          <xsd:element ref="pc:Terms" minOccurs="0" maxOccurs="1"/>
        </xsd:sequence>
      </xsd:complexType>
    </xsd:element>
    <xsd:element name="TaxCatchAllLabel" ma:index="17" nillable="true" ma:displayName="Taxonomy Catch All Column1" ma:hidden="true" ma:list="{cfd9ad22-a599-47f5-ac1d-6fa858582161}" ma:internalName="TaxCatchAllLabel" ma:readOnly="true" ma:showField="CatchAllDataLabel" ma:web="3785b802-1f6e-4fb0-be81-f39dc65e7b3d">
      <xsd:complexType>
        <xsd:complexContent>
          <xsd:extension base="dms:MultiChoiceLookup">
            <xsd:sequence>
              <xsd:element name="Value" type="dms:Lookup" maxOccurs="unbounded" minOccurs="0" nillable="true"/>
            </xsd:sequence>
          </xsd:extension>
        </xsd:complexContent>
      </xsd:complexType>
    </xsd:element>
    <xsd:element name="Responsible_x0020_UnitTaxHTField0" ma:index="18" nillable="true" ma:taxonomy="true" ma:internalName="Responsible_x0020_UnitTaxHTField0" ma:taxonomyFieldName="Responsible_x0020_Unit" ma:displayName="Responsible Unit" ma:readOnly="false" ma:fieldId="{d39fe894-46ef-430d-a065-954286fc2a35}" ma:sspId="05d38cd3-606d-4b49-b83a-61340fd14452" ma:termSetId="018c7a66-cf47-4f3f-a238-164b28777ba5" ma:anchorId="00000000-0000-0000-0000-000000000000" ma:open="false" ma:isKeyword="false">
      <xsd:complexType>
        <xsd:sequence>
          <xsd:element ref="pc:Terms" minOccurs="0" maxOccurs="1"/>
        </xsd:sequence>
      </xsd:complexType>
    </xsd:element>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fafa53f54ce946e79c4f9afee6156715" ma:index="22" nillable="true" ma:taxonomy="true" ma:internalName="fafa53f54ce946e79c4f9afee6156715" ma:taxonomyFieldName="Externally_x0020_Funded_x0020_Program" ma:displayName="Externally Funded Program" ma:readOnly="false" ma:fieldId="{fafa53f5-4ce9-46e7-9c4f-9afee6156715}" ma:sspId="05d38cd3-606d-4b49-b83a-61340fd14452" ma:termSetId="5a36e022-7777-476f-b208-2006ae9511b3" ma:anchorId="00000000-0000-0000-0000-000000000000" ma:open="fals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b8074-11ee-4922-97d0-db94588521a1"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Meeting_x0020_Date xmlns="3785b802-1f6e-4fb0-be81-f39dc65e7b3d" xsi:nil="true"/>
    <fafa53f54ce946e79c4f9afee6156715 xmlns="3785b802-1f6e-4fb0-be81-f39dc65e7b3d">
      <Terms xmlns="http://schemas.microsoft.com/office/infopath/2007/PartnerControls"/>
    </fafa53f54ce946e79c4f9afee6156715>
    <TaxKeywordTaxHTField xmlns="3785b802-1f6e-4fb0-be81-f39dc65e7b3d">
      <Terms xmlns="http://schemas.microsoft.com/office/infopath/2007/PartnerControls"/>
    </TaxKeywordTaxHTField>
    <ActivityTaxHTField0 xmlns="3785b802-1f6e-4fb0-be81-f39dc65e7b3d">
      <Terms xmlns="http://schemas.microsoft.com/office/infopath/2007/PartnerControls"/>
    </ActivityTaxHTField0>
    <TaxCatchAll xmlns="3785b802-1f6e-4fb0-be81-f39dc65e7b3d" xsi:nil="true"/>
    <Responsible_x0020_UnitTaxHTField0 xmlns="3785b802-1f6e-4fb0-be81-f39dc65e7b3d">
      <Terms xmlns="http://schemas.microsoft.com/office/infopath/2007/PartnerControls"/>
    </Responsible_x0020_UnitTaxHTField0>
    <_dlc_DocId xmlns="3785b802-1f6e-4fb0-be81-f39dc65e7b3d">2AQFM4MMN6EY-411339045-56</_dlc_DocId>
    <_dlc_DocIdUrl xmlns="3785b802-1f6e-4fb0-be81-f39dc65e7b3d">
      <Url>https://oidrc.sharepoint.com/sites/int-ppb-pseh/_layouts/15/DocIdRedir.aspx?ID=2AQFM4MMN6EY-411339045-56</Url>
      <Description>2AQFM4MMN6EY-411339045-56</Description>
    </_dlc_DocIdUrl>
    <SharedWithUsers xmlns="3785b802-1f6e-4fb0-be81-f39dc65e7b3d">
      <UserInfo>
        <DisplayName>Brian MacDonald</DisplayName>
        <AccountId>14</AccountId>
        <AccountType/>
      </UserInfo>
      <UserInfo>
        <DisplayName>Roselyne Yao</DisplayName>
        <AccountId>15</AccountId>
        <AccountType/>
      </UserInfo>
    </SharedWithUsers>
  </documentManagement>
</p:properties>
</file>

<file path=customXml/itemProps1.xml><?xml version="1.0" encoding="utf-8"?>
<ds:datastoreItem xmlns:ds="http://schemas.openxmlformats.org/officeDocument/2006/customXml" ds:itemID="{7B797C1F-E354-40CA-8848-8D31DC7355B0}">
  <ds:schemaRefs>
    <ds:schemaRef ds:uri="http://schemas.microsoft.com/office/2006/metadata/customXsn"/>
  </ds:schemaRefs>
</ds:datastoreItem>
</file>

<file path=customXml/itemProps2.xml><?xml version="1.0" encoding="utf-8"?>
<ds:datastoreItem xmlns:ds="http://schemas.openxmlformats.org/officeDocument/2006/customXml" ds:itemID="{425C72EB-6454-4BCC-84F4-895105319C17}">
  <ds:schemaRefs>
    <ds:schemaRef ds:uri="http://schemas.microsoft.com/sharepoint/v3/contenttype/forms"/>
  </ds:schemaRefs>
</ds:datastoreItem>
</file>

<file path=customXml/itemProps3.xml><?xml version="1.0" encoding="utf-8"?>
<ds:datastoreItem xmlns:ds="http://schemas.openxmlformats.org/officeDocument/2006/customXml" ds:itemID="{0B26A4E7-0B81-4A1F-8091-C8BA35FB105F}">
  <ds:schemaRefs>
    <ds:schemaRef ds:uri="http://schemas.microsoft.com/sharepoint/events"/>
  </ds:schemaRefs>
</ds:datastoreItem>
</file>

<file path=customXml/itemProps4.xml><?xml version="1.0" encoding="utf-8"?>
<ds:datastoreItem xmlns:ds="http://schemas.openxmlformats.org/officeDocument/2006/customXml" ds:itemID="{773ACF0F-9102-43F5-8D39-D3831C552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5b802-1f6e-4fb0-be81-f39dc65e7b3d"/>
    <ds:schemaRef ds:uri="5e5b8074-11ee-4922-97d0-db9458852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D72424E-33C2-4177-8AC4-B08770D60587}">
  <ds:schemaRefs>
    <ds:schemaRef ds:uri="http://purl.org/dc/terms/"/>
    <ds:schemaRef ds:uri="3785b802-1f6e-4fb0-be81-f39dc65e7b3d"/>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5e5b8074-11ee-4922-97d0-db94588521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354</TotalTime>
  <Words>494</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6</vt:i4>
      </vt:variant>
    </vt:vector>
  </HeadingPairs>
  <TitlesOfParts>
    <vt:vector size="20" baseType="lpstr">
      <vt:lpstr>Aptos</vt:lpstr>
      <vt:lpstr>Aptos Display</vt:lpstr>
      <vt:lpstr>Arial</vt:lpstr>
      <vt:lpstr>Calibri</vt:lpstr>
      <vt:lpstr>Courier New</vt:lpstr>
      <vt:lpstr>Myriad Pro</vt:lpstr>
      <vt:lpstr>Myriad Pro Light</vt:lpstr>
      <vt:lpstr>Segoe UI</vt:lpstr>
      <vt:lpstr>Title slide</vt:lpstr>
      <vt:lpstr>Interior option 1</vt:lpstr>
      <vt:lpstr>Interior option 2</vt:lpstr>
      <vt:lpstr>Closing slide</vt:lpstr>
      <vt:lpstr>1_Interior option 2</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Development Centre IDRC</dc:title>
  <dc:creator>Brian MacDonald</dc:creator>
  <cp:lastModifiedBy>Brian MacDonald</cp:lastModifiedBy>
  <cp:revision>2</cp:revision>
  <dcterms:created xsi:type="dcterms:W3CDTF">2024-05-29T14:02:28Z</dcterms:created>
  <dcterms:modified xsi:type="dcterms:W3CDTF">2024-06-06T12:59:32Z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0x010100A0E332C5EE8A7945B945FDF01FFC2EE50200459E21F2FBD9194DABE73616D1ED9C34</vt:lpwstr>
  </property>
  <property fmtid="{D5CDD505-2E9C-101B-9397-08002B2CF9AE}" pid="3" name="_dlc_DocIdItemGuid">
    <vt:lpwstr>442220ee-b364-46d1-a9b8-c1e7adf06484</vt:lpwstr>
  </property>
  <property fmtid="{D5CDD505-2E9C-101B-9397-08002B2CF9AE}" pid="4" name="Research Theme">
    <vt:lpwstr/>
  </property>
  <property fmtid="{D5CDD505-2E9C-101B-9397-08002B2CF9AE}" pid="5" name="Research_x0020_ThemeTaxHTField0">
    <vt:lpwstr/>
  </property>
  <property fmtid="{D5CDD505-2E9C-101B-9397-08002B2CF9AE}" pid="6" name="TaxKeyword">
    <vt:lpwstr/>
  </property>
  <property fmtid="{D5CDD505-2E9C-101B-9397-08002B2CF9AE}" pid="7" name="ProjectTaxHTField0">
    <vt:lpwstr/>
  </property>
  <property fmtid="{D5CDD505-2E9C-101B-9397-08002B2CF9AE}" pid="8" name="Research_x0020_Theme">
    <vt:lpwstr/>
  </property>
  <property fmtid="{D5CDD505-2E9C-101B-9397-08002B2CF9AE}" pid="9" name="Project">
    <vt:lpwstr/>
  </property>
  <property fmtid="{D5CDD505-2E9C-101B-9397-08002B2CF9AE}" pid="10" name="Research ThemeTaxHTField0">
    <vt:lpwstr/>
  </property>
  <property fmtid="{D5CDD505-2E9C-101B-9397-08002B2CF9AE}" pid="11" name="Activity">
    <vt:lpwstr/>
  </property>
</Properties>
</file>