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  <p:sldMasterId id="2147483689" r:id="rId2"/>
    <p:sldMasterId id="2147483711" r:id="rId3"/>
    <p:sldMasterId id="2147483717" r:id="rId4"/>
    <p:sldMasterId id="2147483730" r:id="rId5"/>
  </p:sldMasterIdLst>
  <p:notesMasterIdLst>
    <p:notesMasterId r:id="rId13"/>
  </p:notesMasterIdLst>
  <p:handoutMasterIdLst>
    <p:handoutMasterId r:id="rId14"/>
  </p:handoutMasterIdLst>
  <p:sldIdLst>
    <p:sldId id="283" r:id="rId6"/>
    <p:sldId id="298" r:id="rId7"/>
    <p:sldId id="386" r:id="rId8"/>
    <p:sldId id="383" r:id="rId9"/>
    <p:sldId id="384" r:id="rId10"/>
    <p:sldId id="387" r:id="rId11"/>
    <p:sldId id="281" r:id="rId12"/>
  </p:sldIdLst>
  <p:sldSz cx="13444538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 userDrawn="1">
          <p15:clr>
            <a:srgbClr val="A4A3A4"/>
          </p15:clr>
        </p15:guide>
        <p15:guide id="2" pos="78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der Miriam Elisa EDA MAEMI" initials="MAEMI" lastIdx="5" clrIdx="0">
    <p:extLst>
      <p:ext uri="{19B8F6BF-5375-455C-9EA6-DF929625EA0E}">
        <p15:presenceInfo xmlns:p15="http://schemas.microsoft.com/office/powerpoint/2012/main" userId="Maeder Miriam Elisa EDA MAE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834"/>
    <a:srgbClr val="243A4A"/>
    <a:srgbClr val="375670"/>
    <a:srgbClr val="4F81BD"/>
    <a:srgbClr val="96368B"/>
    <a:srgbClr val="E1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3717" autoAdjust="0"/>
  </p:normalViewPr>
  <p:slideViewPr>
    <p:cSldViewPr>
      <p:cViewPr varScale="1">
        <p:scale>
          <a:sx n="50" d="100"/>
          <a:sy n="50" d="100"/>
        </p:scale>
        <p:origin x="792" y="28"/>
      </p:cViewPr>
      <p:guideLst>
        <p:guide orient="horz" pos="658"/>
        <p:guide pos="78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4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CCC604-32FD-6648-ADF5-9BD616E88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EAAEF-81F5-4040-9074-E6E423E4A8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6117-0C1A-7845-B163-D595137BF87F}" type="datetimeFigureOut">
              <a:rPr lang="de-DE" smtClean="0"/>
              <a:t>05.06.2024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911187-5687-4C4E-9A18-897A1F4E1F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F7D87D-FEBB-BF47-9645-51631CCA39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123F-DA80-7E4A-B6DC-86B672FFF8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155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75F6-F436-E841-82BC-94D7202893FA}" type="datetimeFigureOut">
              <a:rPr lang="en-CH" smtClean="0"/>
              <a:t>06/05/2024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534F-7CEA-494F-B097-BF3C0ADFE86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189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9534F-7CEA-494F-B097-BF3C0ADFE86E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7240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>
            <a:extLst>
              <a:ext uri="{FF2B5EF4-FFF2-40B4-BE49-F238E27FC236}">
                <a16:creationId xmlns:a16="http://schemas.microsoft.com/office/drawing/2014/main" id="{770D7A45-A43B-1F45-B440-2879778EE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78227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9B91D34D-2286-BB47-837C-0F7EA2337C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78227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858455-3B0E-3943-B2E5-6CCC15E4F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6606" y="0"/>
            <a:ext cx="3697932" cy="7562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1AA47-7BD5-C793-2DA5-7AEF2964F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341" y="523134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4235" userDrawn="1">
          <p15:clr>
            <a:srgbClr val="FBAE40"/>
          </p15:clr>
        </p15:guide>
        <p15:guide id="3" orient="horz" pos="44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290DA-0D5B-754E-B7EC-61BDC1229A8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33637" y="1333153"/>
            <a:ext cx="11377438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A6AFB-7DCC-5440-8C42-D2682B00B80D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26034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145D9-3912-B14E-943A-7CAA7611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464" y="3277369"/>
            <a:ext cx="5478284" cy="321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5BCB735-6CF3-8C4C-907C-9F275A450A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33463" y="1968516"/>
            <a:ext cx="5478282" cy="1152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517D37D8-AF17-C54D-8F07-88B5C08A4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463" y="1329197"/>
            <a:ext cx="11377438" cy="482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9F34E6-1408-DA4F-90A5-BA37CD6FDAB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8293" y="3277369"/>
            <a:ext cx="5478283" cy="321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1304F4-83FE-D648-88D7-AEDC8AEC71D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38293" y="1968518"/>
            <a:ext cx="5478282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2805C-DC3F-284B-876F-371B8AF4EB6C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148094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3">
            <a:extLst>
              <a:ext uri="{FF2B5EF4-FFF2-40B4-BE49-F238E27FC236}">
                <a16:creationId xmlns:a16="http://schemas.microsoft.com/office/drawing/2014/main" id="{EA29091F-F46E-6B46-A38A-A02B01D869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3463" y="2341265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06BB171-1906-9B48-94F5-942C2CC4AC8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38277" y="234610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21DB003D-B685-354D-B20A-316802BC145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78434" y="2341265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D2A378CC-ED95-A441-B352-CB870DEA6D7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418591" y="234610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44D46101-B81C-CB4E-8991-11148F67A2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44502" y="454843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FE30B4F1-1068-2A4A-98F2-E15528101DD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2149" y="454843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D11F29AB-19C0-7046-BEE6-01BC9B9089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39796" y="4548437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61A35-0D81-4C4E-9E18-1A3A5F6D2037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1097928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47592B-F9A6-734F-AD6C-70E57D8360AE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29024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1"/>
            <a:ext cx="13444538" cy="7562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F415D78-80DF-9B4B-AE43-192CD3E05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469833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Facts &amp; </a:t>
            </a:r>
            <a:r>
              <a:rPr lang="de-CH" dirty="0" err="1"/>
              <a:t>Figures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B70E338-2152-DB4B-AF3C-3CEBB135E0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068647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94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C1DD-6303-492C-93FC-8B9DF8F9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B4C6-17DD-4C63-9836-02F5CA51E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BAFB6-7C3C-4DBC-98B0-D460CE82D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F3DE2-F339-4380-9343-48EB89CE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C610-872B-41CE-B02B-B209BEB1DEB7}" type="datetime8">
              <a:rPr lang="en-CH" smtClean="0"/>
              <a:t>06/05/2024 20:55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1A787-D29E-491B-907A-779B0CB4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921D3-ED71-44C6-9811-CCE9F446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AEDC-08D2-4E86-AE85-053D349E4DC4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6513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739F-AF46-4C54-943D-E9244E68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44A88-76A7-4E65-A337-629FC74B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A5830-6837-4234-AF79-EC75CB6DD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9C847-7003-42B8-A750-8A001C2AD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411D3-78CF-4470-B5A5-EBDDAE3D0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80267-6058-4BB2-8209-92158510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BB17-A942-4977-8B58-F61B139BD52A}" type="datetime8">
              <a:rPr lang="en-CH" smtClean="0"/>
              <a:t>06/05/2024 20:55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03293-A91A-4FD1-AF46-72DB3F0E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B460C-3CED-499D-9431-35EFEE50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AEDC-08D2-4E86-AE85-053D349E4DC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749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E30D-2BC8-478F-A78A-D3B2C4A0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B8A7D-B297-4F14-9B8E-81E4E101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6E77-E962-4DBE-B155-3EA2F46C28FA}" type="datetime8">
              <a:rPr lang="en-CH" smtClean="0"/>
              <a:t>06/05/2024 20:55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897E1-D99D-4794-A95F-6B52A742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1534-E62E-49AF-BE68-0ADA6615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AEDC-08D2-4E86-AE85-053D349E4DC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388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>
            <a:extLst>
              <a:ext uri="{FF2B5EF4-FFF2-40B4-BE49-F238E27FC236}">
                <a16:creationId xmlns:a16="http://schemas.microsoft.com/office/drawing/2014/main" id="{770D7A45-A43B-1F45-B440-2879778EE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78227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9B91D34D-2286-BB47-837C-0F7EA2337C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78227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858455-3B0E-3943-B2E5-6CCC15E4F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6606" y="0"/>
            <a:ext cx="3697932" cy="7562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1AA47-7BD5-C793-2DA5-7AEF2964F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341" y="523134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0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4235">
          <p15:clr>
            <a:srgbClr val="FBAE40"/>
          </p15:clr>
        </p15:guide>
        <p15:guide id="3" orient="horz" pos="4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5DBF77-C16A-6049-A21C-2C2D7D4C97C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B35BF0F9-62E5-684C-920F-4533782B2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E70FD0-B487-4244-B813-053012CC04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technical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 like </a:t>
            </a:r>
            <a:r>
              <a:rPr lang="de-CH" dirty="0" err="1"/>
              <a:t>guidelines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584FE2-F15C-EC4A-922D-DF98ED5F8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9900" y="2052638"/>
            <a:ext cx="3744937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an icon</a:t>
            </a:r>
          </a:p>
        </p:txBody>
      </p:sp>
    </p:spTree>
    <p:extLst>
      <p:ext uri="{BB962C8B-B14F-4D97-AF65-F5344CB8AC3E}">
        <p14:creationId xmlns:p14="http://schemas.microsoft.com/office/powerpoint/2010/main" val="411999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5DBF77-C16A-6049-A21C-2C2D7D4C97C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B35BF0F9-62E5-684C-920F-4533782B2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E70FD0-B487-4244-B813-053012CC04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technical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 like </a:t>
            </a:r>
            <a:r>
              <a:rPr lang="de-CH" dirty="0" err="1"/>
              <a:t>guidelines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584FE2-F15C-EC4A-922D-DF98ED5F8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9900" y="2052638"/>
            <a:ext cx="3744937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an icon</a:t>
            </a:r>
          </a:p>
        </p:txBody>
      </p:sp>
    </p:spTree>
    <p:extLst>
      <p:ext uri="{BB962C8B-B14F-4D97-AF65-F5344CB8AC3E}">
        <p14:creationId xmlns:p14="http://schemas.microsoft.com/office/powerpoint/2010/main" val="394566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99A0927-D01B-9B4E-A930-C2D7FC608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0E600D-BF15-AD4A-BD3F-7FF055122F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88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>
            <a:extLst>
              <a:ext uri="{FF2B5EF4-FFF2-40B4-BE49-F238E27FC236}">
                <a16:creationId xmlns:a16="http://schemas.microsoft.com/office/drawing/2014/main" id="{770D7A45-A43B-1F45-B440-2879778EE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78227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9B91D34D-2286-BB47-837C-0F7EA2337C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78227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858455-3B0E-3943-B2E5-6CCC15E4F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6606" y="1"/>
            <a:ext cx="3697932" cy="7562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8CAE9-D3AE-9077-A06F-80A5063DC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341" y="523134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4235">
          <p15:clr>
            <a:srgbClr val="FBAE40"/>
          </p15:clr>
        </p15:guide>
        <p15:guide id="3" orient="horz" pos="44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5DBF77-C16A-6049-A21C-2C2D7D4C97C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B35BF0F9-62E5-684C-920F-4533782B2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E70FD0-B487-4244-B813-053012CC04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technical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 like </a:t>
            </a:r>
            <a:r>
              <a:rPr lang="de-CH" dirty="0" err="1"/>
              <a:t>guidelines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584FE2-F15C-EC4A-922D-DF98ED5F8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9900" y="2052638"/>
            <a:ext cx="3744937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an icon</a:t>
            </a:r>
          </a:p>
        </p:txBody>
      </p:sp>
    </p:spTree>
    <p:extLst>
      <p:ext uri="{BB962C8B-B14F-4D97-AF65-F5344CB8AC3E}">
        <p14:creationId xmlns:p14="http://schemas.microsoft.com/office/powerpoint/2010/main" val="717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99A0927-D01B-9B4E-A930-C2D7FC608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0E600D-BF15-AD4A-BD3F-7FF055122F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319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69641" y="1350653"/>
            <a:ext cx="11341434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1" y="1909217"/>
            <a:ext cx="11341434" cy="4608512"/>
          </a:xfrm>
          <a:prstGeom prst="rect">
            <a:avLst/>
          </a:prstGeom>
        </p:spPr>
        <p:txBody>
          <a:bodyPr lIns="0" tIns="0" rIns="0" bIns="0"/>
          <a:lstStyle>
            <a:lvl1pPr marL="431224" indent="-431224">
              <a:lnSpc>
                <a:spcPct val="150000"/>
              </a:lnSpc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934DF-F557-FC41-ABE7-ED99ECAEF9EE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47301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781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75AA3331-B1E2-5647-806B-0986DF0F1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609" y="1909217"/>
            <a:ext cx="11344466" cy="46112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EC2D2-0F6E-044E-9A27-49B1A0D941D4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7DC067AF-DE46-2247-BE68-8DAAFAD1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609" y="1352005"/>
            <a:ext cx="11344466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94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65632A9E-BEDD-2546-A739-CF8CE67F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423" y="1350181"/>
            <a:ext cx="11347651" cy="48260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3B65DC6F-A80D-E044-B86C-9175AB8CE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708" y="1909217"/>
            <a:ext cx="5365043" cy="460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B368914-1C70-5C4D-AA47-2FBDED21C46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99609" y="1909217"/>
            <a:ext cx="5811466" cy="4608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292FF-B1E6-F64D-8EFE-D0208595B536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88997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290DA-0D5B-754E-B7EC-61BDC1229A8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33637" y="1333153"/>
            <a:ext cx="11377438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A6AFB-7DCC-5440-8C42-D2682B00B80D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379506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145D9-3912-B14E-943A-7CAA7611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464" y="3277369"/>
            <a:ext cx="5478284" cy="321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5BCB735-6CF3-8C4C-907C-9F275A450A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33463" y="1968516"/>
            <a:ext cx="5478282" cy="1152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517D37D8-AF17-C54D-8F07-88B5C08A4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463" y="1329197"/>
            <a:ext cx="11377438" cy="482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9F34E6-1408-DA4F-90A5-BA37CD6FDAB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8293" y="3277369"/>
            <a:ext cx="5478283" cy="321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1304F4-83FE-D648-88D7-AEDC8AEC71D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38293" y="1968518"/>
            <a:ext cx="5478282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2805C-DC3F-284B-876F-371B8AF4EB6C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340023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3">
            <a:extLst>
              <a:ext uri="{FF2B5EF4-FFF2-40B4-BE49-F238E27FC236}">
                <a16:creationId xmlns:a16="http://schemas.microsoft.com/office/drawing/2014/main" id="{EA29091F-F46E-6B46-A38A-A02B01D869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3463" y="2341265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06BB171-1906-9B48-94F5-942C2CC4AC8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38277" y="234610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21DB003D-B685-354D-B20A-316802BC145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78434" y="2341265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D2A378CC-ED95-A441-B352-CB870DEA6D7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418591" y="234610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44D46101-B81C-CB4E-8991-11148F67A2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44502" y="454843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FE30B4F1-1068-2A4A-98F2-E15528101DD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2149" y="4548436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D11F29AB-19C0-7046-BEE6-01BC9B9089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39796" y="4548437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61A35-0D81-4C4E-9E18-1A3A5F6D2037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1567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99A0927-D01B-9B4E-A930-C2D7FC608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0E600D-BF15-AD4A-BD3F-7FF055122F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131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47592B-F9A6-734F-AD6C-70E57D8360AE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45703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1"/>
            <a:ext cx="13444538" cy="7562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F415D78-80DF-9B4B-AE43-192CD3E05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469833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Facts &amp; </a:t>
            </a:r>
            <a:r>
              <a:rPr lang="de-CH" dirty="0" err="1"/>
              <a:t>Figures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B70E338-2152-DB4B-AF3C-3CEBB135E0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068647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895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B548-5276-428E-8650-A99FD7827688}" type="datetimeFigureOut">
              <a:rPr lang="de-CH" smtClean="0"/>
              <a:t>05.06.2024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698C-466A-4979-9197-82A9ECB630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517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858455-3B0E-3943-B2E5-6CCC15E4F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6606" y="0"/>
            <a:ext cx="3697932" cy="7562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DDC18-0120-6143-B033-855AF96C8E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9579" y="6103938"/>
            <a:ext cx="1818392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F2DABD-103C-DB40-8BA2-0C2DE8E0D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2810217"/>
            <a:ext cx="7822763" cy="482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r>
              <a:rPr lang="en-CH" dirty="0"/>
              <a:t>This webinar will start at (add time)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E2A1CDFE-A534-2145-837E-77C7EC496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269257"/>
            <a:ext cx="7822763" cy="482600"/>
          </a:xfrm>
          <a:prstGeom prst="rect">
            <a:avLst/>
          </a:prstGeom>
          <a:ln>
            <a:solidFill>
              <a:srgbClr val="24394A"/>
            </a:solidFill>
          </a:ln>
        </p:spPr>
        <p:txBody>
          <a:bodyPr lIns="0" tIns="0" rIns="0" bIns="0"/>
          <a:lstStyle>
            <a:lvl1pPr>
              <a:defRPr sz="30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webinar</a:t>
            </a:r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471256-E866-EE4F-A8F5-AFF51219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275" y="4356835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H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E7766D8-F446-FA42-B246-2624FE909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7275" y="4814035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CH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2EF7B61-0622-144C-AB9F-7DDACB458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7275" y="3910267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Project name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00389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5DBF77-C16A-6049-A21C-2C2D7D4C97C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584FE2-F15C-EC4A-922D-DF98ED5F8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9900" y="2052638"/>
            <a:ext cx="3744937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an icon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60EA92A-C74E-EA4D-B488-55F32BA0F3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A52D88F-E4D2-7647-82EF-520CA3A4C7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2810217"/>
            <a:ext cx="6598627" cy="482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r>
              <a:rPr lang="en-CH" dirty="0"/>
              <a:t>This webinar will start at (add time)</a:t>
            </a:r>
          </a:p>
        </p:txBody>
      </p:sp>
      <p:sp>
        <p:nvSpPr>
          <p:cNvPr id="18" name="Holder 2">
            <a:extLst>
              <a:ext uri="{FF2B5EF4-FFF2-40B4-BE49-F238E27FC236}">
                <a16:creationId xmlns:a16="http://schemas.microsoft.com/office/drawing/2014/main" id="{CF4CBDE0-294A-0543-A24A-E688539B5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269257"/>
            <a:ext cx="6598627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ln>
                  <a:solidFill>
                    <a:srgbClr val="24394A"/>
                  </a:solidFill>
                </a:ln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webinar</a:t>
            </a:r>
            <a:endParaRPr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42709B0-AFC1-2C49-9507-AE5E9F4BE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275" y="4356835"/>
            <a:ext cx="6598627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H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63A3B0-940D-BB47-B0D8-1D7A42AD2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7275" y="4814035"/>
            <a:ext cx="6598627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CH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A0DA827-ABBF-814A-BC4D-A5AFF1233A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7276" y="3910267"/>
            <a:ext cx="6598628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Project name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35024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9DD8FE7-3C89-5F4D-8515-A030322E4E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7393C-175A-244D-BDF5-530487E6F433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5DE6E8-6C1E-FE49-B521-F8726C7B9F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2810217"/>
            <a:ext cx="7822763" cy="482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r>
              <a:rPr lang="en-CH" dirty="0"/>
              <a:t>This webinar will start at (add time)</a:t>
            </a: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9AEF4AF6-5900-FB41-9317-3B1C3543D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269257"/>
            <a:ext cx="78227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webinar</a:t>
            </a:r>
            <a:endParaRPr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60AAB64-C015-6145-9580-F36CFC6953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275" y="4356835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H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C6EC5CB-B330-454F-B59B-1B888B670A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7275" y="4814035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CH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3ECBB11-9AD7-834B-8464-63431974CA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7275" y="3910267"/>
            <a:ext cx="7802563" cy="359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Project name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7606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69641" y="1981225"/>
            <a:ext cx="11305256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1" y="2629297"/>
            <a:ext cx="11305256" cy="3816424"/>
          </a:xfrm>
          <a:prstGeom prst="rect">
            <a:avLst/>
          </a:prstGeom>
        </p:spPr>
        <p:txBody>
          <a:bodyPr lIns="0" tIns="0" rIns="0" bIns="0"/>
          <a:lstStyle>
            <a:lvl1pPr marL="431224" indent="-431224">
              <a:lnSpc>
                <a:spcPct val="150000"/>
              </a:lnSpc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AEC410E-35CA-CF40-B0FA-A612661B0C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549D5-B0B3-8342-94A2-D6F7D37177F2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78939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781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75AA3331-B1E2-5647-806B-0986DF0F1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609" y="2629297"/>
            <a:ext cx="10840236" cy="3819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7DC067AF-DE46-2247-BE68-8DAAFAD1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609" y="1981225"/>
            <a:ext cx="10840236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38BE6AE-1278-2941-991B-59D303AA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063C-EC54-3947-85E1-1F3AB4064696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3487303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7DC067AF-DE46-2247-BE68-8DAAFAD1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609" y="1981225"/>
            <a:ext cx="10840236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38BE6AE-1278-2941-991B-59D303AA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063C-EC54-3947-85E1-1F3AB4064696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739762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65632A9E-BEDD-2546-A739-CF8CE67F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424" y="1981225"/>
            <a:ext cx="11317690" cy="48260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3B65DC6F-A80D-E044-B86C-9175AB8CE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708" y="2629297"/>
            <a:ext cx="5365043" cy="3816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B368914-1C70-5C4D-AA47-2FBDED21C46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99609" y="2629297"/>
            <a:ext cx="5778221" cy="3816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F0D5BF-EB12-B04F-8722-1536BB1B25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53FE3-52A2-184C-B0EF-BAC4E1346DD9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87553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>
            <a:extLst>
              <a:ext uri="{FF2B5EF4-FFF2-40B4-BE49-F238E27FC236}">
                <a16:creationId xmlns:a16="http://schemas.microsoft.com/office/drawing/2014/main" id="{770D7A45-A43B-1F45-B440-2879778EE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78227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9B91D34D-2286-BB47-837C-0F7EA2337C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78227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858455-3B0E-3943-B2E5-6CCC15E4F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6606" y="1"/>
            <a:ext cx="3697932" cy="7562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8CAE9-D3AE-9077-A06F-80A5063DC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341" y="523134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4235" userDrawn="1">
          <p15:clr>
            <a:srgbClr val="FBAE40"/>
          </p15:clr>
        </p15:guide>
        <p15:guide id="3" orient="horz" pos="4423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290DA-0D5B-754E-B7EC-61BDC1229A8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83469" y="1981225"/>
            <a:ext cx="11353800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6435142-7E28-0D49-B083-80CB0CD87B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455F7-845E-AE44-946C-27C491BD9CF7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182780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145D9-3912-B14E-943A-7CAA7611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70" y="3954882"/>
            <a:ext cx="5478282" cy="2490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5BCB735-6CF3-8C4C-907C-9F275A450A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99971" y="2629296"/>
            <a:ext cx="5478282" cy="1152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517D37D8-AF17-C54D-8F07-88B5C08A4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45" y="1973240"/>
            <a:ext cx="11305256" cy="482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500" b="1" i="0">
                <a:solidFill>
                  <a:srgbClr val="243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9F34E6-1408-DA4F-90A5-BA37CD6FDAB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5800" y="3954882"/>
            <a:ext cx="5478283" cy="2490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1304F4-83FE-D648-88D7-AEDC8AEC71D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55800" y="2629298"/>
            <a:ext cx="5478282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Click to add an icon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7A7516-8A13-1D41-AEF1-71AEF1E175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2EACE-F7AB-F447-8474-211769754EFD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1485445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3">
            <a:extLst>
              <a:ext uri="{FF2B5EF4-FFF2-40B4-BE49-F238E27FC236}">
                <a16:creationId xmlns:a16="http://schemas.microsoft.com/office/drawing/2014/main" id="{EA29091F-F46E-6B46-A38A-A02B01D869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5645" y="2715189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06BB171-1906-9B48-94F5-942C2CC4AC8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75396" y="2715189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21DB003D-B685-354D-B20A-316802BC145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45051" y="2715189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D2A378CC-ED95-A441-B352-CB870DEA6D7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330645" y="2715189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44D46101-B81C-CB4E-8991-11148F67A2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00390" y="4922361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FE30B4F1-1068-2A4A-98F2-E15528101DD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70141" y="4922361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D11F29AB-19C0-7046-BEE6-01BC9B9089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39796" y="4922361"/>
            <a:ext cx="1992484" cy="50405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3823A80-F3F8-1343-B204-40ECB9391A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D3984-7E3D-E54C-894D-AC0FDB7524E5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370922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3678B9-18EF-5E47-BE3D-826D0015FB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82483" y="2047070"/>
            <a:ext cx="3168650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 dirty="0"/>
              <a:t>Insert an icon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7BA1-48C4-994D-A1AD-A22831BC5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3163" y="5510213"/>
            <a:ext cx="3168650" cy="503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24394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08BA3D3-6849-3F41-8503-2D667841BB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DE279-8BE1-1748-AB16-C501CFDF09E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764288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B3DA613-D1E1-4A42-BC55-A8E5F8170B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38693" y="497682"/>
            <a:ext cx="1872208" cy="985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H" dirty="0"/>
              <a:t>Insert a logo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28809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0"/>
            <a:ext cx="13444538" cy="7562849"/>
          </a:xfrm>
          <a:prstGeom prst="rect">
            <a:avLst/>
          </a:prstGeom>
          <a:solidFill>
            <a:srgbClr val="24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F415D78-80DF-9B4B-AE43-192CD3E05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469833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Facts &amp; </a:t>
            </a:r>
            <a:r>
              <a:rPr lang="de-CH" dirty="0" err="1"/>
              <a:t>Figures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B70E338-2152-DB4B-AF3C-3CEBB135E0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068647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2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5DBF77-C16A-6049-A21C-2C2D7D4C97C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B35BF0F9-62E5-684C-920F-4533782B2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E70FD0-B487-4244-B813-053012CC04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technical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 like </a:t>
            </a:r>
            <a:r>
              <a:rPr lang="de-CH" dirty="0" err="1"/>
              <a:t>guidelines</a:t>
            </a:r>
            <a:r>
              <a:rPr lang="de-CH" dirty="0"/>
              <a:t>.</a:t>
            </a:r>
            <a:endParaRPr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584FE2-F15C-EC4A-922D-DF98ED5F8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9900" y="2052638"/>
            <a:ext cx="3744937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r>
              <a:rPr lang="en-CH" dirty="0"/>
              <a:t>Insert an icon</a:t>
            </a:r>
          </a:p>
        </p:txBody>
      </p:sp>
    </p:spTree>
    <p:extLst>
      <p:ext uri="{BB962C8B-B14F-4D97-AF65-F5344CB8AC3E}">
        <p14:creationId xmlns:p14="http://schemas.microsoft.com/office/powerpoint/2010/main" val="119413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B0CDDA-37DC-7241-B090-9C452AA57FAA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99A0927-D01B-9B4E-A930-C2D7FC608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746" y="2894579"/>
            <a:ext cx="602256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IED </a:t>
            </a:r>
            <a:r>
              <a:rPr lang="de-CH" dirty="0" err="1"/>
              <a:t>document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0E600D-BF15-AD4A-BD3F-7FF055122F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9746" y="3493393"/>
            <a:ext cx="6022563" cy="9288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subtitle</a:t>
            </a:r>
            <a:r>
              <a:rPr lang="de-CH" dirty="0"/>
              <a:t>. This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cover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65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69641" y="1350653"/>
            <a:ext cx="11341434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1" y="1909217"/>
            <a:ext cx="11341434" cy="4608512"/>
          </a:xfrm>
          <a:prstGeom prst="rect">
            <a:avLst/>
          </a:prstGeom>
        </p:spPr>
        <p:txBody>
          <a:bodyPr lIns="0" tIns="0" rIns="0" bIns="0"/>
          <a:lstStyle>
            <a:lvl1pPr marL="431224" indent="-431224">
              <a:lnSpc>
                <a:spcPct val="150000"/>
              </a:lnSpc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934DF-F557-FC41-ABE7-ED99ECAEF9EE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204343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78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75AA3331-B1E2-5647-806B-0986DF0F1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609" y="1909217"/>
            <a:ext cx="11344466" cy="46112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EC2D2-0F6E-044E-9A27-49B1A0D941D4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7DC067AF-DE46-2247-BE68-8DAAFAD1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609" y="1352005"/>
            <a:ext cx="11344466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713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65632A9E-BEDD-2546-A739-CF8CE67F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423" y="1350181"/>
            <a:ext cx="11347651" cy="48260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title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3B65DC6F-A80D-E044-B86C-9175AB8CE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708" y="1909217"/>
            <a:ext cx="5365043" cy="460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B368914-1C70-5C4D-AA47-2FBDED21C46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99609" y="1909217"/>
            <a:ext cx="5811466" cy="4608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an image or a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292FF-B1E6-F64D-8EFE-D0208595B536}"/>
              </a:ext>
            </a:extLst>
          </p:cNvPr>
          <p:cNvSpPr/>
          <p:nvPr userDrawn="1"/>
        </p:nvSpPr>
        <p:spPr>
          <a:xfrm>
            <a:off x="0" y="7080250"/>
            <a:ext cx="1344453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63"/>
          </a:p>
        </p:txBody>
      </p:sp>
    </p:spTree>
    <p:extLst>
      <p:ext uri="{BB962C8B-B14F-4D97-AF65-F5344CB8AC3E}">
        <p14:creationId xmlns:p14="http://schemas.microsoft.com/office/powerpoint/2010/main" val="383462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3F00F-9D7F-6446-8CF0-38B84B9E337D}"/>
              </a:ext>
            </a:extLst>
          </p:cNvPr>
          <p:cNvSpPr txBox="1"/>
          <p:nvPr userDrawn="1"/>
        </p:nvSpPr>
        <p:spPr>
          <a:xfrm>
            <a:off x="12806751" y="6733753"/>
            <a:ext cx="46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60E60-7AF9-DE45-9E0C-96D410A9B96C}" type="slidenum">
              <a:rPr lang="en-CH" sz="1200" smtClean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H" sz="1200" dirty="0">
              <a:solidFill>
                <a:schemeClr val="tx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82263-6CB7-8828-0E1A-0B68D7C37A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3597" y="541339"/>
            <a:ext cx="4071475" cy="48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D5280-6B7B-6FB5-F759-823E13BDDC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10701" y="541337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 userDrawn="1">
          <p15:clr>
            <a:srgbClr val="F26B43"/>
          </p15:clr>
        </p15:guide>
        <p15:guide id="2" pos="651" userDrawn="1">
          <p15:clr>
            <a:srgbClr val="F26B43"/>
          </p15:clr>
        </p15:guide>
        <p15:guide id="3" pos="78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3F00F-9D7F-6446-8CF0-38B84B9E337D}"/>
              </a:ext>
            </a:extLst>
          </p:cNvPr>
          <p:cNvSpPr txBox="1"/>
          <p:nvPr userDrawn="1"/>
        </p:nvSpPr>
        <p:spPr>
          <a:xfrm>
            <a:off x="12806751" y="6733753"/>
            <a:ext cx="46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60E60-7AF9-DE45-9E0C-96D410A9B96C}" type="slidenum">
              <a:rPr lang="en-CH" sz="1200" smtClean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H" sz="1200" dirty="0">
              <a:solidFill>
                <a:schemeClr val="tx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9E05E-AE83-C4C6-AD61-28981ECFE11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3597" y="541339"/>
            <a:ext cx="4071475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872FC-0607-024D-ECDB-DAFA0484C7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10701" y="541337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2" r:id="rId10"/>
    <p:sldLayoutId id="2147483701" r:id="rId11"/>
    <p:sldLayoutId id="2147483708" r:id="rId12"/>
    <p:sldLayoutId id="2147483709" r:id="rId13"/>
    <p:sldLayoutId id="214748371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 userDrawn="1">
          <p15:clr>
            <a:srgbClr val="F26B43"/>
          </p15:clr>
        </p15:guide>
        <p15:guide id="2" pos="651" userDrawn="1">
          <p15:clr>
            <a:srgbClr val="F26B43"/>
          </p15:clr>
        </p15:guide>
        <p15:guide id="3" pos="78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3F00F-9D7F-6446-8CF0-38B84B9E337D}"/>
              </a:ext>
            </a:extLst>
          </p:cNvPr>
          <p:cNvSpPr txBox="1"/>
          <p:nvPr userDrawn="1"/>
        </p:nvSpPr>
        <p:spPr>
          <a:xfrm>
            <a:off x="12806751" y="6733753"/>
            <a:ext cx="46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60E60-7AF9-DE45-9E0C-96D410A9B96C}" type="slidenum">
              <a:rPr lang="en-CH" sz="1200" smtClean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H" sz="1200" dirty="0">
              <a:solidFill>
                <a:schemeClr val="tx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82263-6CB7-8828-0E1A-0B68D7C37A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3597" y="541339"/>
            <a:ext cx="4071475" cy="48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D5280-6B7B-6FB5-F759-823E13BDDC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10701" y="541337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651">
          <p15:clr>
            <a:srgbClr val="F26B43"/>
          </p15:clr>
        </p15:guide>
        <p15:guide id="3" pos="78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3F00F-9D7F-6446-8CF0-38B84B9E337D}"/>
              </a:ext>
            </a:extLst>
          </p:cNvPr>
          <p:cNvSpPr txBox="1"/>
          <p:nvPr userDrawn="1"/>
        </p:nvSpPr>
        <p:spPr>
          <a:xfrm>
            <a:off x="12806751" y="6733753"/>
            <a:ext cx="46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60E60-7AF9-DE45-9E0C-96D410A9B96C}" type="slidenum">
              <a:rPr lang="en-CH" sz="1200" smtClean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H" sz="1200" dirty="0">
              <a:solidFill>
                <a:schemeClr val="tx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9E05E-AE83-C4C6-AD61-28981ECFE1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3597" y="541339"/>
            <a:ext cx="4071475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872FC-0607-024D-ECDB-DAFA0484C7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0701" y="541337"/>
            <a:ext cx="1849685" cy="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651">
          <p15:clr>
            <a:srgbClr val="F26B43"/>
          </p15:clr>
        </p15:guide>
        <p15:guide id="3" pos="781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56D62F-145B-2949-B2AC-7E7004FD95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" y="510017"/>
            <a:ext cx="2179001" cy="985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3F00F-9D7F-6446-8CF0-38B84B9E337D}"/>
              </a:ext>
            </a:extLst>
          </p:cNvPr>
          <p:cNvSpPr txBox="1"/>
          <p:nvPr userDrawn="1"/>
        </p:nvSpPr>
        <p:spPr>
          <a:xfrm>
            <a:off x="12806751" y="6733753"/>
            <a:ext cx="46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60E60-7AF9-DE45-9E0C-96D410A9B96C}" type="slidenum">
              <a:rPr lang="en-CH" sz="1200" smtClean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H" sz="1200" dirty="0">
              <a:solidFill>
                <a:schemeClr val="tx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7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AA05DB-545B-B44A-B82D-468BB020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46" y="2894579"/>
            <a:ext cx="8614851" cy="482600"/>
          </a:xfrm>
        </p:spPr>
        <p:txBody>
          <a:bodyPr lIns="0" tIns="0" rIns="0" bIns="0"/>
          <a:lstStyle/>
          <a:p>
            <a:r>
              <a:rPr lang="en-US" dirty="0"/>
              <a:t>SDC Member Update DCED Annual Meeting</a:t>
            </a:r>
            <a:endParaRPr lang="en-CH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ACAA9F-7DDA-2618-5ABE-AAD9C65ED2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35075166-35BF-2544-8549-E76F15DEB347}"/>
              </a:ext>
            </a:extLst>
          </p:cNvPr>
          <p:cNvSpPr txBox="1">
            <a:spLocks/>
          </p:cNvSpPr>
          <p:nvPr/>
        </p:nvSpPr>
        <p:spPr>
          <a:xfrm>
            <a:off x="1105645" y="4633683"/>
            <a:ext cx="5332468" cy="976184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>
                <a:latin typeface="Segoe Pro" panose="020B0502040504020203" pitchFamily="34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June 2024</a:t>
            </a:r>
          </a:p>
          <a:p>
            <a:pPr>
              <a:lnSpc>
                <a:spcPct val="150000"/>
              </a:lnSpc>
            </a:pPr>
            <a:r>
              <a:rPr lang="de-CH" sz="1200" dirty="0"/>
              <a:t>sektionwirtschaftbildung@eda.admin.ch </a:t>
            </a:r>
            <a:endParaRPr lang="en-CH" sz="1200" dirty="0"/>
          </a:p>
          <a:p>
            <a:pPr>
              <a:lnSpc>
                <a:spcPct val="1500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9" r="24209"/>
          <a:stretch/>
        </p:blipFill>
        <p:spPr>
          <a:xfrm>
            <a:off x="9759611" y="0"/>
            <a:ext cx="3684927" cy="75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Updates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4923" y="1813670"/>
            <a:ext cx="55093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International Cooperation Bill 2025-28 approved by Federal Council two weeks ago. Will go to parliament in the fall.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overarching 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lives and promote access to basic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sustainable economic development and contribute to the creation of decent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environmentally friendly and resilient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peace and human rights and strengthen democracy and the rule of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30" name="Picture 6" descr="Strategie der internationalen Zusammen- arbeit 2025–2028 (IZA-Botschaft  25–28)">
            <a:extLst>
              <a:ext uri="{FF2B5EF4-FFF2-40B4-BE49-F238E27FC236}">
                <a16:creationId xmlns:a16="http://schemas.microsoft.com/office/drawing/2014/main" id="{02E28E6D-172A-41BA-9EEA-4043B345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3" y="2121403"/>
            <a:ext cx="3600400" cy="40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1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Updates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4923" y="1813670"/>
            <a:ext cx="5509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s://www.shareweb.ch/site/EI/PublishingImages/Page-Images/Shareweb%20Image_202292102335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9" y="2413273"/>
            <a:ext cx="3662183" cy="36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A6706-E7D2-434A-819E-60F3F96A505B}"/>
              </a:ext>
            </a:extLst>
          </p:cNvPr>
          <p:cNvSpPr/>
          <p:nvPr/>
        </p:nvSpPr>
        <p:spPr>
          <a:xfrm>
            <a:off x="6374923" y="1813670"/>
            <a:ext cx="550935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Reorganization of SDC in 2022</a:t>
            </a: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part of Education and Economy Section covering Basic Education, Vocational Skills and Development, Financial Sector Development, Private Sector Development and Private Sector Engagement</a:t>
            </a: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Finalizing new Programmatic Framework for 2025 – 28. </a:t>
            </a:r>
          </a:p>
          <a:p>
            <a:pPr marL="457200" indent="-457200">
              <a:buFontTx/>
              <a:buChar char="-"/>
            </a:pP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0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CF27-5D1B-489B-B6CB-1408899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2" y="1210593"/>
            <a:ext cx="11341434" cy="482600"/>
          </a:xfrm>
        </p:spPr>
        <p:txBody>
          <a:bodyPr/>
          <a:lstStyle/>
          <a:p>
            <a:r>
              <a:rPr lang="de-CH" dirty="0" err="1"/>
              <a:t>Programmatic</a:t>
            </a:r>
            <a:r>
              <a:rPr lang="de-CH" dirty="0"/>
              <a:t> Updates: PSD Project </a:t>
            </a:r>
            <a:r>
              <a:rPr lang="de-CH" dirty="0" err="1"/>
              <a:t>Overview</a:t>
            </a:r>
            <a:endParaRPr lang="de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74899-7C61-47A0-80AD-E8FF76B4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2" y="1693193"/>
            <a:ext cx="9199109" cy="4706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B438F2-EC9E-4C04-8B32-7183E2DE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21" y="6406361"/>
            <a:ext cx="8579291" cy="615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BE975-ABE7-4927-8BB0-B0B7B9159EBE}"/>
              </a:ext>
            </a:extLst>
          </p:cNvPr>
          <p:cNvSpPr txBox="1"/>
          <p:nvPr/>
        </p:nvSpPr>
        <p:spPr>
          <a:xfrm>
            <a:off x="9818613" y="190921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MSD and LED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approached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establsihed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at SDC, PSD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proejcts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countries.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DCED Standard in M+E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57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BD0E-6832-49F5-B4D2-C91AC56B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Programmatic</a:t>
            </a:r>
            <a:r>
              <a:rPr lang="de-CH" dirty="0"/>
              <a:t> Update PSD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8D16C-268E-454C-B8DB-E56E165DB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Workstream</a:t>
            </a:r>
            <a:r>
              <a:rPr lang="de-CH" dirty="0"/>
              <a:t> on Inclusive Green Economy. 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Papers on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Economy,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IGE, Green Finance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in Asia and Balkans on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operationalizing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IGE</a:t>
            </a:r>
          </a:p>
          <a:p>
            <a:r>
              <a:rPr lang="de-CH" dirty="0"/>
              <a:t>New global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promote </a:t>
            </a:r>
            <a:r>
              <a:rPr lang="de-CH" dirty="0" err="1"/>
              <a:t>Social</a:t>
            </a:r>
            <a:r>
              <a:rPr lang="de-CH" dirty="0"/>
              <a:t> and Impact Enterprises</a:t>
            </a: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2" indent="0">
              <a:lnSpc>
                <a:spcPct val="150000"/>
              </a:lnSpc>
              <a:spcBef>
                <a:spcPts val="1000"/>
              </a:spcBef>
              <a:buNone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451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0664-4AF1-45D6-80A4-76436BFF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Programmatic</a:t>
            </a:r>
            <a:r>
              <a:rPr lang="de-CH" dirty="0"/>
              <a:t> Update PSE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114D-6448-41B9-964C-B44865A2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Completed</a:t>
            </a:r>
            <a:r>
              <a:rPr lang="de-CH" dirty="0"/>
              <a:t>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direct</a:t>
            </a:r>
            <a:r>
              <a:rPr lang="de-CH" dirty="0"/>
              <a:t> </a:t>
            </a:r>
            <a:r>
              <a:rPr lang="de-CH" dirty="0" err="1"/>
              <a:t>investment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a </a:t>
            </a:r>
            <a:r>
              <a:rPr lang="de-CH" dirty="0" err="1"/>
              <a:t>structured</a:t>
            </a:r>
            <a:r>
              <a:rPr lang="de-CH" dirty="0"/>
              <a:t> </a:t>
            </a:r>
            <a:r>
              <a:rPr lang="de-CH" dirty="0" err="1"/>
              <a:t>fund</a:t>
            </a:r>
            <a:r>
              <a:rPr lang="de-CH" dirty="0"/>
              <a:t>: N3F Fund </a:t>
            </a:r>
            <a:r>
              <a:rPr lang="de-CH" dirty="0" err="1"/>
              <a:t>focused</a:t>
            </a:r>
            <a:r>
              <a:rPr lang="de-CH" dirty="0"/>
              <a:t> on </a:t>
            </a:r>
            <a:r>
              <a:rPr lang="de-CH" dirty="0" err="1"/>
              <a:t>nutrition</a:t>
            </a:r>
            <a:r>
              <a:rPr lang="de-CH" dirty="0"/>
              <a:t> in </a:t>
            </a:r>
            <a:r>
              <a:rPr lang="de-CH" dirty="0" err="1"/>
              <a:t>Africa</a:t>
            </a:r>
            <a:r>
              <a:rPr lang="de-CH" dirty="0"/>
              <a:t>. </a:t>
            </a:r>
            <a:r>
              <a:rPr lang="de-CH" dirty="0" err="1"/>
              <a:t>Currently</a:t>
            </a:r>
            <a:r>
              <a:rPr lang="de-CH" dirty="0"/>
              <a:t> </a:t>
            </a:r>
            <a:r>
              <a:rPr lang="de-CH" dirty="0" err="1"/>
              <a:t>workin</a:t>
            </a:r>
            <a:r>
              <a:rPr lang="de-CH" dirty="0"/>
              <a:t> on </a:t>
            </a:r>
            <a:r>
              <a:rPr lang="de-CH" dirty="0" err="1"/>
              <a:t>third</a:t>
            </a:r>
            <a:r>
              <a:rPr lang="de-CH" dirty="0"/>
              <a:t> </a:t>
            </a:r>
            <a:r>
              <a:rPr lang="de-CH" dirty="0" err="1"/>
              <a:t>investment</a:t>
            </a:r>
            <a:r>
              <a:rPr lang="de-CH" dirty="0"/>
              <a:t>.</a:t>
            </a:r>
          </a:p>
          <a:p>
            <a:r>
              <a:rPr lang="de-CH" dirty="0"/>
              <a:t>SDG Impact Finance </a:t>
            </a:r>
            <a:r>
              <a:rPr lang="de-CH" dirty="0" err="1"/>
              <a:t>Initaitve</a:t>
            </a:r>
            <a:r>
              <a:rPr lang="de-CH" dirty="0"/>
              <a:t> fully operational: </a:t>
            </a:r>
            <a:r>
              <a:rPr lang="de-CH" dirty="0" err="1"/>
              <a:t>platform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de-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investments</a:t>
            </a:r>
            <a:endParaRPr lang="de-CH" dirty="0"/>
          </a:p>
          <a:p>
            <a:r>
              <a:rPr lang="de-CH" dirty="0"/>
              <a:t>Impact </a:t>
            </a:r>
            <a:r>
              <a:rPr lang="de-CH" dirty="0" err="1"/>
              <a:t>linked</a:t>
            </a:r>
            <a:r>
              <a:rPr lang="de-CH" dirty="0"/>
              <a:t> Finance Fund </a:t>
            </a:r>
            <a:r>
              <a:rPr lang="de-CH" dirty="0" err="1"/>
              <a:t>for</a:t>
            </a:r>
            <a:r>
              <a:rPr lang="de-CH" dirty="0"/>
              <a:t> Gender Inclusive Fintech fully operational, </a:t>
            </a:r>
            <a:r>
              <a:rPr lang="de-CH" dirty="0" err="1"/>
              <a:t>expanded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northern </a:t>
            </a:r>
            <a:r>
              <a:rPr lang="de-CH" dirty="0" err="1"/>
              <a:t>Latin</a:t>
            </a:r>
            <a:r>
              <a:rPr lang="de-CH" dirty="0"/>
              <a:t> </a:t>
            </a:r>
            <a:r>
              <a:rPr lang="de-CH" dirty="0" err="1"/>
              <a:t>America</a:t>
            </a:r>
            <a:endParaRPr lang="de-CH" dirty="0"/>
          </a:p>
          <a:p>
            <a:r>
              <a:rPr lang="de-CH" dirty="0" err="1"/>
              <a:t>Launched</a:t>
            </a:r>
            <a:r>
              <a:rPr lang="de-CH" dirty="0"/>
              <a:t> ILF Collaborative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linked</a:t>
            </a:r>
            <a:r>
              <a:rPr lang="de-CH" dirty="0"/>
              <a:t> </a:t>
            </a:r>
            <a:r>
              <a:rPr lang="de-CH" dirty="0" err="1"/>
              <a:t>finance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454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3F0C16-336B-A648-A0DB-D627AE9DA0EA}"/>
              </a:ext>
            </a:extLst>
          </p:cNvPr>
          <p:cNvSpPr txBox="1"/>
          <p:nvPr/>
        </p:nvSpPr>
        <p:spPr>
          <a:xfrm>
            <a:off x="5608066" y="5370091"/>
            <a:ext cx="19062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52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CH" sz="252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52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252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CH" sz="252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Logo, icon&#10;&#10;Description automatically generated">
            <a:extLst>
              <a:ext uri="{FF2B5EF4-FFF2-40B4-BE49-F238E27FC236}">
                <a16:creationId xmlns:a16="http://schemas.microsoft.com/office/drawing/2014/main" id="{E7E5AFF6-90D2-A440-BEC5-736D4A005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09" y="2341265"/>
            <a:ext cx="2541591" cy="2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16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9">
      <a:dk1>
        <a:srgbClr val="243A4A"/>
      </a:dk1>
      <a:lt1>
        <a:srgbClr val="FEFFFE"/>
      </a:lt1>
      <a:dk2>
        <a:srgbClr val="243A4A"/>
      </a:dk2>
      <a:lt2>
        <a:srgbClr val="FFFAF4"/>
      </a:lt2>
      <a:accent1>
        <a:srgbClr val="243A4A"/>
      </a:accent1>
      <a:accent2>
        <a:srgbClr val="497395"/>
      </a:accent2>
      <a:accent3>
        <a:srgbClr val="8CABC5"/>
      </a:accent3>
      <a:accent4>
        <a:srgbClr val="C0C0C0"/>
      </a:accent4>
      <a:accent5>
        <a:srgbClr val="71BFC4"/>
      </a:accent5>
      <a:accent6>
        <a:srgbClr val="BBDFE2"/>
      </a:accent6>
      <a:hlink>
        <a:srgbClr val="497395"/>
      </a:hlink>
      <a:folHlink>
        <a:srgbClr val="BBD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_Powerpoint_Template_Oktober_2022_V02" id="{75CE7254-6C7D-AA41-A14C-72085FF98B56}" vid="{A2C2D5FA-546A-544C-9056-F29CD8BB4080}"/>
    </a:ext>
  </a:extLst>
</a:theme>
</file>

<file path=ppt/theme/theme2.xml><?xml version="1.0" encoding="utf-8"?>
<a:theme xmlns:a="http://schemas.openxmlformats.org/drawingml/2006/main" name="Intern pages">
  <a:themeElements>
    <a:clrScheme name="IED Blue">
      <a:dk1>
        <a:srgbClr val="243A4A"/>
      </a:dk1>
      <a:lt1>
        <a:srgbClr val="FEFFFE"/>
      </a:lt1>
      <a:dk2>
        <a:srgbClr val="243A4A"/>
      </a:dk2>
      <a:lt2>
        <a:srgbClr val="FFFAF4"/>
      </a:lt2>
      <a:accent1>
        <a:srgbClr val="243A4A"/>
      </a:accent1>
      <a:accent2>
        <a:srgbClr val="497395"/>
      </a:accent2>
      <a:accent3>
        <a:srgbClr val="8CABC5"/>
      </a:accent3>
      <a:accent4>
        <a:srgbClr val="C0C0C0"/>
      </a:accent4>
      <a:accent5>
        <a:srgbClr val="71BFC4"/>
      </a:accent5>
      <a:accent6>
        <a:srgbClr val="BBDFE2"/>
      </a:accent6>
      <a:hlink>
        <a:srgbClr val="497395"/>
      </a:hlink>
      <a:folHlink>
        <a:srgbClr val="BBD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_Powerpoint_Template_Oktober_2022_V02" id="{75CE7254-6C7D-AA41-A14C-72085FF98B56}" vid="{BCD2306F-0A54-9542-B19B-87A1E386E376}"/>
    </a:ext>
  </a:extLst>
</a:theme>
</file>

<file path=ppt/theme/theme3.xml><?xml version="1.0" encoding="utf-8"?>
<a:theme xmlns:a="http://schemas.openxmlformats.org/drawingml/2006/main" name="1_Covers">
  <a:themeElements>
    <a:clrScheme name="Custom 9">
      <a:dk1>
        <a:srgbClr val="243A4A"/>
      </a:dk1>
      <a:lt1>
        <a:srgbClr val="FEFFFE"/>
      </a:lt1>
      <a:dk2>
        <a:srgbClr val="243A4A"/>
      </a:dk2>
      <a:lt2>
        <a:srgbClr val="FFFAF4"/>
      </a:lt2>
      <a:accent1>
        <a:srgbClr val="243A4A"/>
      </a:accent1>
      <a:accent2>
        <a:srgbClr val="497395"/>
      </a:accent2>
      <a:accent3>
        <a:srgbClr val="8CABC5"/>
      </a:accent3>
      <a:accent4>
        <a:srgbClr val="C0C0C0"/>
      </a:accent4>
      <a:accent5>
        <a:srgbClr val="71BFC4"/>
      </a:accent5>
      <a:accent6>
        <a:srgbClr val="BBDFE2"/>
      </a:accent6>
      <a:hlink>
        <a:srgbClr val="497395"/>
      </a:hlink>
      <a:folHlink>
        <a:srgbClr val="BBD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 JF-SDC_16.01.2023.potx" id="{A2EC71E5-2A16-4775-B141-F58928646D96}" vid="{A49AC21B-960D-4B0F-889D-B52F8AC48473}"/>
    </a:ext>
  </a:extLst>
</a:theme>
</file>

<file path=ppt/theme/theme4.xml><?xml version="1.0" encoding="utf-8"?>
<a:theme xmlns:a="http://schemas.openxmlformats.org/drawingml/2006/main" name="1_Intern pages">
  <a:themeElements>
    <a:clrScheme name="IED Blue">
      <a:dk1>
        <a:srgbClr val="243A4A"/>
      </a:dk1>
      <a:lt1>
        <a:srgbClr val="FEFFFE"/>
      </a:lt1>
      <a:dk2>
        <a:srgbClr val="243A4A"/>
      </a:dk2>
      <a:lt2>
        <a:srgbClr val="FFFAF4"/>
      </a:lt2>
      <a:accent1>
        <a:srgbClr val="243A4A"/>
      </a:accent1>
      <a:accent2>
        <a:srgbClr val="497395"/>
      </a:accent2>
      <a:accent3>
        <a:srgbClr val="8CABC5"/>
      </a:accent3>
      <a:accent4>
        <a:srgbClr val="C0C0C0"/>
      </a:accent4>
      <a:accent5>
        <a:srgbClr val="71BFC4"/>
      </a:accent5>
      <a:accent6>
        <a:srgbClr val="BBDFE2"/>
      </a:accent6>
      <a:hlink>
        <a:srgbClr val="497395"/>
      </a:hlink>
      <a:folHlink>
        <a:srgbClr val="BBD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 JF-SDC_16.01.2023.potx" id="{A2EC71E5-2A16-4775-B141-F58928646D96}" vid="{E41A3D43-3F89-40BC-9F28-FCB44B3D3E18}"/>
    </a:ext>
  </a:extLst>
</a:theme>
</file>

<file path=ppt/theme/theme5.xml><?xml version="1.0" encoding="utf-8"?>
<a:theme xmlns:a="http://schemas.openxmlformats.org/drawingml/2006/main" name="Master Cover">
  <a:themeElements>
    <a:clrScheme name="IED">
      <a:dk1>
        <a:srgbClr val="000000"/>
      </a:dk1>
      <a:lt1>
        <a:srgbClr val="FEFFFF"/>
      </a:lt1>
      <a:dk2>
        <a:srgbClr val="FF2600"/>
      </a:dk2>
      <a:lt2>
        <a:srgbClr val="FEFFFF"/>
      </a:lt2>
      <a:accent1>
        <a:srgbClr val="9D1209"/>
      </a:accent1>
      <a:accent2>
        <a:srgbClr val="C10D0E"/>
      </a:accent2>
      <a:accent3>
        <a:srgbClr val="E41013"/>
      </a:accent3>
      <a:accent4>
        <a:srgbClr val="EA4F33"/>
      </a:accent4>
      <a:accent5>
        <a:srgbClr val="F3997A"/>
      </a:accent5>
      <a:accent6>
        <a:srgbClr val="F9C4AE"/>
      </a:accent6>
      <a:hlink>
        <a:srgbClr val="E41013"/>
      </a:hlink>
      <a:folHlink>
        <a:srgbClr val="F9C4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D8BEB06A-197F-3840-B12D-96A91018EE74}" vid="{16E6C360-F8C8-E04E-9593-2513B5AFF3E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EE_Powerpoint_Template_Oktober_2022_V02</Template>
  <TotalTime>0</TotalTime>
  <Words>272</Words>
  <Application>Microsoft Office PowerPoint</Application>
  <PresentationFormat>Custom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Segoe Pro</vt:lpstr>
      <vt:lpstr>Covers</vt:lpstr>
      <vt:lpstr>Intern pages</vt:lpstr>
      <vt:lpstr>1_Covers</vt:lpstr>
      <vt:lpstr>1_Intern pages</vt:lpstr>
      <vt:lpstr>Master Cover</vt:lpstr>
      <vt:lpstr>SDC Member Update DCED Annual Meeting</vt:lpstr>
      <vt:lpstr>Institutional Updates</vt:lpstr>
      <vt:lpstr>Institutional Updates 2</vt:lpstr>
      <vt:lpstr>Programmatic Updates: PSD Project Overview</vt:lpstr>
      <vt:lpstr>Programmatic Update PSD</vt:lpstr>
      <vt:lpstr>Programmatic Update PSE </vt:lpstr>
      <vt:lpstr>PowerPoint Presentation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Section Economy and Education</dc:title>
  <dc:creator>Maeder Miriam Elisa EDA MAEMI</dc:creator>
  <cp:lastModifiedBy>Etter Luca EDA ETL</cp:lastModifiedBy>
  <cp:revision>153</cp:revision>
  <dcterms:created xsi:type="dcterms:W3CDTF">2022-12-09T08:23:03Z</dcterms:created>
  <dcterms:modified xsi:type="dcterms:W3CDTF">2024-06-06T11:52:16Z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2021-02-18T00:00:00Z</vt:filetime>
  </property>
  <property fmtid="{D5CDD505-2E9C-101B-9397-08002B2CF9AE}" pid="3" name="Creator">
    <vt:lpwstr>Word</vt:lpwstr>
  </property>
  <property fmtid="{D5CDD505-2E9C-101B-9397-08002B2CF9AE}" pid="4" name="LastSaved">
    <vt:filetime>2021-02-18T00:00:00Z</vt:filetime>
  </property>
</Properties>
</file>