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26" r:id="rId4"/>
    <p:sldId id="373" r:id="rId5"/>
    <p:sldId id="323" r:id="rId6"/>
    <p:sldId id="325" r:id="rId7"/>
    <p:sldId id="322" r:id="rId8"/>
    <p:sldId id="366" r:id="rId9"/>
    <p:sldId id="359" r:id="rId10"/>
    <p:sldId id="350" r:id="rId11"/>
    <p:sldId id="374" r:id="rId12"/>
    <p:sldId id="383" r:id="rId13"/>
    <p:sldId id="370" r:id="rId14"/>
    <p:sldId id="372" r:id="rId15"/>
    <p:sldId id="272" r:id="rId16"/>
    <p:sldId id="307" r:id="rId17"/>
    <p:sldId id="273"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dPt>
            <c:idx val="0"/>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1-ABB3-4FB4-BB11-07E259B2CE2E}"/>
              </c:ext>
            </c:extLst>
          </c:dPt>
          <c:dPt>
            <c:idx val="1"/>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3-ABB3-4FB4-BB11-07E259B2CE2E}"/>
              </c:ext>
            </c:extLst>
          </c:dPt>
          <c:cat>
            <c:strRef>
              <c:f>Sheet1!$D$5:$D$6</c:f>
              <c:strCache>
                <c:ptCount val="2"/>
                <c:pt idx="0">
                  <c:v>Total</c:v>
                </c:pt>
                <c:pt idx="1">
                  <c:v>SECO</c:v>
                </c:pt>
              </c:strCache>
            </c:strRef>
          </c:cat>
          <c:val>
            <c:numRef>
              <c:f>Sheet1!$E$5:$E$6</c:f>
              <c:numCache>
                <c:formatCode>General</c:formatCode>
                <c:ptCount val="2"/>
                <c:pt idx="0">
                  <c:v>11.27</c:v>
                </c:pt>
                <c:pt idx="1">
                  <c:v>1.58</c:v>
                </c:pt>
              </c:numCache>
            </c:numRef>
          </c:val>
          <c:extLst>
            <c:ext xmlns:c16="http://schemas.microsoft.com/office/drawing/2014/chart" uri="{C3380CC4-5D6E-409C-BE32-E72D297353CC}">
              <c16:uniqueId val="{00000004-ABB3-4FB4-BB11-07E259B2CE2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6313A-E86B-497F-84B5-1D79D3F8367B}" type="datetimeFigureOut">
              <a:rPr lang="en-BE" smtClean="0"/>
              <a:t>05/06/2024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2C7DF-2ACA-4842-9820-69CD78C4E6E4}" type="slidenum">
              <a:rPr lang="en-BE" smtClean="0"/>
              <a:t>‹#›</a:t>
            </a:fld>
            <a:endParaRPr lang="en-BE"/>
          </a:p>
        </p:txBody>
      </p:sp>
    </p:spTree>
    <p:extLst>
      <p:ext uri="{BB962C8B-B14F-4D97-AF65-F5344CB8AC3E}">
        <p14:creationId xmlns:p14="http://schemas.microsoft.com/office/powerpoint/2010/main" val="58122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8F64-24D4-61C3-46D1-2FC0A9A28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6F6C6-15C7-66D0-28C3-EF1B33F8E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3B0D7-064F-5A0A-6BE7-66C14A6BBA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0F3E46-6473-B196-2D8C-4D82D16C0FB7}"/>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45902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8F64-24D4-61C3-46D1-2FC0A9A28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6F6C6-15C7-66D0-28C3-EF1B33F8E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3B0D7-064F-5A0A-6BE7-66C14A6BBA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0F3E46-6473-B196-2D8C-4D82D16C0FB7}"/>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56344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0856-3318-4676-B6E4-D17F35D980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a:extLst>
              <a:ext uri="{FF2B5EF4-FFF2-40B4-BE49-F238E27FC236}">
                <a16:creationId xmlns:a16="http://schemas.microsoft.com/office/drawing/2014/main" id="{391F6706-063C-43BE-BE27-0B768F30F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a:extLst>
              <a:ext uri="{FF2B5EF4-FFF2-40B4-BE49-F238E27FC236}">
                <a16:creationId xmlns:a16="http://schemas.microsoft.com/office/drawing/2014/main" id="{837026E4-710F-4DAE-B3B6-DB59B5FA94DE}"/>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5" name="Footer Placeholder 4">
            <a:extLst>
              <a:ext uri="{FF2B5EF4-FFF2-40B4-BE49-F238E27FC236}">
                <a16:creationId xmlns:a16="http://schemas.microsoft.com/office/drawing/2014/main" id="{C5BBB707-0748-498D-B4AB-74D60F75CB53}"/>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F2957C08-11A5-40C1-AF0D-7EEBA56407F4}"/>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301681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D3DC-1FCB-4023-8C4D-8CB8776C8D43}"/>
              </a:ext>
            </a:extLst>
          </p:cNvPr>
          <p:cNvSpPr>
            <a:spLocks noGrp="1"/>
          </p:cNvSpPr>
          <p:nvPr>
            <p:ph type="title"/>
          </p:nvPr>
        </p:nvSpPr>
        <p:spPr/>
        <p:txBody>
          <a:bodyPr/>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A3A0FAC7-5C59-4830-A546-1B2A69064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833ACF24-A0E8-4996-9146-207AEE394D32}"/>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5" name="Footer Placeholder 4">
            <a:extLst>
              <a:ext uri="{FF2B5EF4-FFF2-40B4-BE49-F238E27FC236}">
                <a16:creationId xmlns:a16="http://schemas.microsoft.com/office/drawing/2014/main" id="{B1F3738F-E543-4132-B503-0A8284827ED3}"/>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EC17FF07-1127-41A7-88C5-F9FBA72BD6CC}"/>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70614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D0D9F-4834-4533-B67D-919DFD2CEE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0587CF50-B402-4403-807A-F2B2FC4141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6D5C181B-CE4F-4F07-9285-6C9ECD10F1D0}"/>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5" name="Footer Placeholder 4">
            <a:extLst>
              <a:ext uri="{FF2B5EF4-FFF2-40B4-BE49-F238E27FC236}">
                <a16:creationId xmlns:a16="http://schemas.microsoft.com/office/drawing/2014/main" id="{18583782-A475-4AE4-B942-1D76F43AC288}"/>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E96E2A2A-29F7-4372-9E29-AC71EFFAA65C}"/>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71631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82E85B-5DD6-1CB0-915C-6F04C9D91877}"/>
              </a:ext>
            </a:extLst>
          </p:cNvPr>
          <p:cNvSpPr>
            <a:spLocks noGrp="1"/>
          </p:cNvSpPr>
          <p:nvPr>
            <p:ph type="pic" idx="1"/>
          </p:nvPr>
        </p:nvSpPr>
        <p:spPr>
          <a:xfrm>
            <a:off x="6432000" y="0"/>
            <a:ext cx="5760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Title 1">
            <a:extLst>
              <a:ext uri="{FF2B5EF4-FFF2-40B4-BE49-F238E27FC236}">
                <a16:creationId xmlns:a16="http://schemas.microsoft.com/office/drawing/2014/main" id="{13D19426-A9D2-D67C-9190-6D8C5CD32518}"/>
              </a:ext>
            </a:extLst>
          </p:cNvPr>
          <p:cNvSpPr>
            <a:spLocks noGrp="1"/>
          </p:cNvSpPr>
          <p:nvPr>
            <p:ph type="title" hasCustomPrompt="1"/>
          </p:nvPr>
        </p:nvSpPr>
        <p:spPr>
          <a:xfrm>
            <a:off x="900000" y="1080000"/>
            <a:ext cx="4320000" cy="543807"/>
          </a:xfrm>
          <a:prstGeom prst="rect">
            <a:avLst/>
          </a:prstGeom>
        </p:spPr>
        <p:txBody>
          <a:bodyPr lIns="0" tIns="0" rIns="0" bIns="0"/>
          <a:lstStyle>
            <a:lvl1pPr>
              <a:defRPr sz="3600">
                <a:solidFill>
                  <a:srgbClr val="1A1A1A"/>
                </a:solidFill>
                <a:latin typeface="Gogh"/>
              </a:defRPr>
            </a:lvl1pPr>
          </a:lstStyle>
          <a:p>
            <a:r>
              <a:rPr lang="en-US"/>
              <a:t>Title text</a:t>
            </a:r>
            <a:endParaRPr lang="en-GB"/>
          </a:p>
        </p:txBody>
      </p:sp>
      <p:sp>
        <p:nvSpPr>
          <p:cNvPr id="9" name="Content Placeholder 2">
            <a:extLst>
              <a:ext uri="{FF2B5EF4-FFF2-40B4-BE49-F238E27FC236}">
                <a16:creationId xmlns:a16="http://schemas.microsoft.com/office/drawing/2014/main" id="{61DDF8C0-49E6-5A46-6CBB-DBE2324BBB01}"/>
              </a:ext>
            </a:extLst>
          </p:cNvPr>
          <p:cNvSpPr>
            <a:spLocks noGrp="1"/>
          </p:cNvSpPr>
          <p:nvPr>
            <p:ph idx="10" hasCustomPrompt="1"/>
          </p:nvPr>
        </p:nvSpPr>
        <p:spPr>
          <a:xfrm>
            <a:off x="900000" y="1800000"/>
            <a:ext cx="4320000" cy="2603446"/>
          </a:xfrm>
          <a:prstGeom prst="rect">
            <a:avLst/>
          </a:prstGeom>
        </p:spPr>
        <p:txBody>
          <a:bodyPr lIns="0" tIns="0" rIns="0" bIns="0"/>
          <a:lstStyle>
            <a:lvl1pPr marL="0" indent="0">
              <a:lnSpc>
                <a:spcPct val="150000"/>
              </a:lnSpc>
              <a:buNone/>
              <a:defRPr sz="1400">
                <a:solidFill>
                  <a:srgbClr val="1A1A1A"/>
                </a:solidFill>
                <a:latin typeface="Montserrat Light" panose="00000400000000000000" pitchFamily="2" charset="0"/>
              </a:defRPr>
            </a:lvl1pPr>
            <a:lvl2pPr marL="457200" indent="0">
              <a:lnSpc>
                <a:spcPct val="150000"/>
              </a:lnSpc>
              <a:buNone/>
              <a:defRPr sz="1200">
                <a:solidFill>
                  <a:schemeClr val="bg1"/>
                </a:solidFill>
                <a:latin typeface="Montserrat Light" panose="00000400000000000000" pitchFamily="2" charset="0"/>
              </a:defRPr>
            </a:lvl2pPr>
            <a:lvl3pPr marL="914400" indent="0">
              <a:lnSpc>
                <a:spcPct val="150000"/>
              </a:lnSpc>
              <a:buNone/>
              <a:defRPr sz="1200">
                <a:solidFill>
                  <a:schemeClr val="bg1"/>
                </a:solidFill>
                <a:latin typeface="Montserrat Light" panose="00000400000000000000" pitchFamily="2" charset="0"/>
              </a:defRPr>
            </a:lvl3pPr>
            <a:lvl4pPr marL="1371600" indent="0">
              <a:lnSpc>
                <a:spcPct val="150000"/>
              </a:lnSpc>
              <a:buNone/>
              <a:defRPr sz="1200">
                <a:solidFill>
                  <a:schemeClr val="bg1"/>
                </a:solidFill>
                <a:latin typeface="Montserrat Light" panose="00000400000000000000" pitchFamily="2" charset="0"/>
              </a:defRPr>
            </a:lvl4pPr>
            <a:lvl5pPr marL="1828800" indent="0">
              <a:lnSpc>
                <a:spcPct val="150000"/>
              </a:lnSpc>
              <a:buNone/>
              <a:defRPr sz="1200">
                <a:solidFill>
                  <a:schemeClr val="bg1"/>
                </a:solidFill>
                <a:latin typeface="Montserrat Light" panose="00000400000000000000"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pulvinar </a:t>
            </a:r>
            <a:r>
              <a:rPr lang="en-US" err="1"/>
              <a:t>porttitor</a:t>
            </a:r>
            <a:r>
              <a:rPr lang="en-US"/>
              <a:t> </a:t>
            </a:r>
            <a:r>
              <a:rPr lang="en-US" err="1"/>
              <a:t>sapien</a:t>
            </a:r>
            <a:r>
              <a:rPr lang="en-US"/>
              <a:t> et </a:t>
            </a:r>
            <a:r>
              <a:rPr lang="en-US" err="1"/>
              <a:t>facilisis</a:t>
            </a:r>
            <a:r>
              <a:rPr lang="en-US"/>
              <a:t>. Nam dui ante, </a:t>
            </a:r>
            <a:r>
              <a:rPr lang="en-US" err="1"/>
              <a:t>finibus</a:t>
            </a:r>
            <a:r>
              <a:rPr lang="en-US"/>
              <a:t> vitae </a:t>
            </a:r>
            <a:r>
              <a:rPr lang="en-US" err="1"/>
              <a:t>egestas</a:t>
            </a:r>
            <a:r>
              <a:rPr lang="en-US"/>
              <a:t> </a:t>
            </a:r>
            <a:r>
              <a:rPr lang="en-US" err="1"/>
              <a:t>eget</a:t>
            </a:r>
            <a:r>
              <a:rPr lang="en-US"/>
              <a:t>, </a:t>
            </a:r>
            <a:r>
              <a:rPr lang="en-US" err="1"/>
              <a:t>molestie</a:t>
            </a:r>
            <a:r>
              <a:rPr lang="en-US"/>
              <a:t> </a:t>
            </a:r>
            <a:r>
              <a:rPr lang="en-US" err="1"/>
              <a:t>sollicitudin</a:t>
            </a:r>
            <a:r>
              <a:rPr lang="en-US"/>
              <a:t> </a:t>
            </a:r>
            <a:r>
              <a:rPr lang="en-US" err="1"/>
              <a:t>lacus</a:t>
            </a:r>
            <a:r>
              <a:rPr lang="en-US"/>
              <a:t>. Aenean </a:t>
            </a:r>
            <a:r>
              <a:rPr lang="en-US" err="1"/>
              <a:t>sollicitudin</a:t>
            </a:r>
            <a:r>
              <a:rPr lang="en-US"/>
              <a:t> </a:t>
            </a:r>
            <a:r>
              <a:rPr lang="en-US" err="1"/>
              <a:t>quam</a:t>
            </a:r>
            <a:r>
              <a:rPr lang="en-US"/>
              <a:t> </a:t>
            </a:r>
            <a:r>
              <a:rPr lang="en-US" err="1"/>
              <a:t>augue</a:t>
            </a:r>
            <a:r>
              <a:rPr lang="en-US"/>
              <a:t>, vel </a:t>
            </a:r>
            <a:r>
              <a:rPr lang="en-US" err="1"/>
              <a:t>finibus</a:t>
            </a:r>
            <a:r>
              <a:rPr lang="en-US"/>
              <a:t> </a:t>
            </a:r>
            <a:r>
              <a:rPr lang="en-US" err="1"/>
              <a:t>massa</a:t>
            </a:r>
            <a:r>
              <a:rPr lang="en-US"/>
              <a:t> </a:t>
            </a:r>
            <a:r>
              <a:rPr lang="en-US" err="1"/>
              <a:t>ultrices</a:t>
            </a:r>
            <a:r>
              <a:rPr lang="en-US"/>
              <a:t> ac. Morbi </a:t>
            </a:r>
            <a:r>
              <a:rPr lang="en-US" err="1"/>
              <a:t>consequat</a:t>
            </a:r>
            <a:r>
              <a:rPr lang="en-US"/>
              <a:t> </a:t>
            </a:r>
            <a:r>
              <a:rPr lang="en-US" err="1"/>
              <a:t>commodo</a:t>
            </a:r>
            <a:r>
              <a:rPr lang="en-US"/>
              <a:t> </a:t>
            </a:r>
            <a:r>
              <a:rPr lang="en-US" err="1"/>
              <a:t>justo</a:t>
            </a:r>
            <a:r>
              <a:rPr lang="en-US"/>
              <a:t>, </a:t>
            </a:r>
            <a:r>
              <a:rPr lang="en-US" err="1"/>
              <a:t>tempor</a:t>
            </a:r>
            <a:r>
              <a:rPr lang="en-US"/>
              <a:t> </a:t>
            </a:r>
            <a:r>
              <a:rPr lang="en-US" err="1"/>
              <a:t>pellentesque</a:t>
            </a:r>
            <a:r>
              <a:rPr lang="en-US"/>
              <a:t> </a:t>
            </a:r>
            <a:r>
              <a:rPr lang="en-US" err="1"/>
              <a:t>justo</a:t>
            </a:r>
            <a:r>
              <a:rPr lang="en-US"/>
              <a:t> </a:t>
            </a:r>
            <a:r>
              <a:rPr lang="en-US" err="1"/>
              <a:t>mollis</a:t>
            </a:r>
            <a:r>
              <a:rPr lang="en-US"/>
              <a:t> a. </a:t>
            </a:r>
            <a:r>
              <a:rPr lang="en-US" err="1"/>
              <a:t>Phasellus</a:t>
            </a:r>
            <a:r>
              <a:rPr lang="en-US"/>
              <a:t> in eros </a:t>
            </a:r>
            <a:r>
              <a:rPr lang="en-US" err="1"/>
              <a:t>nunc</a:t>
            </a:r>
            <a:r>
              <a:rPr lang="en-US"/>
              <a:t>. </a:t>
            </a:r>
            <a:r>
              <a:rPr lang="en-US" err="1"/>
              <a:t>Quisque</a:t>
            </a:r>
            <a:r>
              <a:rPr lang="en-US"/>
              <a:t> et </a:t>
            </a:r>
            <a:r>
              <a:rPr lang="en-US" err="1"/>
              <a:t>metus</a:t>
            </a:r>
            <a:r>
              <a:rPr lang="en-US"/>
              <a:t> diam. In </a:t>
            </a:r>
            <a:r>
              <a:rPr lang="en-US" err="1"/>
              <a:t>elementum</a:t>
            </a:r>
            <a:r>
              <a:rPr lang="en-US"/>
              <a:t> </a:t>
            </a:r>
            <a:r>
              <a:rPr lang="en-US" err="1"/>
              <a:t>tincidunt</a:t>
            </a:r>
            <a:r>
              <a:rPr lang="en-US"/>
              <a:t> </a:t>
            </a:r>
            <a:r>
              <a:rPr lang="en-US" err="1"/>
              <a:t>nunc</a:t>
            </a:r>
            <a:r>
              <a:rPr lang="en-US"/>
              <a:t>, et </a:t>
            </a:r>
            <a:r>
              <a:rPr lang="en-US" err="1"/>
              <a:t>dignissim</a:t>
            </a:r>
            <a:r>
              <a:rPr lang="en-US"/>
              <a:t> </a:t>
            </a:r>
            <a:r>
              <a:rPr lang="en-US" err="1"/>
              <a:t>tortor</a:t>
            </a:r>
            <a:r>
              <a:rPr lang="en-US"/>
              <a:t> </a:t>
            </a:r>
            <a:r>
              <a:rPr lang="en-US" err="1"/>
              <a:t>sollicitudin</a:t>
            </a:r>
            <a:r>
              <a:rPr lang="en-US"/>
              <a:t> sed. </a:t>
            </a:r>
            <a:r>
              <a:rPr lang="en-US" err="1"/>
              <a:t>Vivamus</a:t>
            </a:r>
            <a:r>
              <a:rPr lang="en-US"/>
              <a:t> vitae </a:t>
            </a:r>
            <a:r>
              <a:rPr lang="en-US" err="1"/>
              <a:t>consequat</a:t>
            </a:r>
            <a:r>
              <a:rPr lang="en-US"/>
              <a:t> libero. </a:t>
            </a:r>
            <a:r>
              <a:rPr lang="en-US" err="1"/>
              <a:t>Vivamus</a:t>
            </a:r>
            <a:r>
              <a:rPr lang="en-US"/>
              <a:t> vel </a:t>
            </a:r>
            <a:r>
              <a:rPr lang="en-US" err="1"/>
              <a:t>tortor</a:t>
            </a:r>
            <a:r>
              <a:rPr lang="en-US"/>
              <a:t> </a:t>
            </a:r>
            <a:r>
              <a:rPr lang="en-US" err="1"/>
              <a:t>nec</a:t>
            </a:r>
            <a:r>
              <a:rPr lang="en-US"/>
              <a:t> </a:t>
            </a:r>
            <a:r>
              <a:rPr lang="en-US" err="1"/>
              <a:t>justo</a:t>
            </a:r>
            <a:r>
              <a:rPr lang="en-US"/>
              <a:t> </a:t>
            </a:r>
            <a:r>
              <a:rPr lang="en-US" err="1"/>
              <a:t>bibendum</a:t>
            </a:r>
            <a:r>
              <a:rPr lang="en-US"/>
              <a:t> </a:t>
            </a:r>
            <a:r>
              <a:rPr lang="en-US" err="1"/>
              <a:t>tristique</a:t>
            </a:r>
            <a:r>
              <a:rPr lang="en-US"/>
              <a:t> ac sit </a:t>
            </a:r>
            <a:r>
              <a:rPr lang="en-US" err="1"/>
              <a:t>amet</a:t>
            </a:r>
            <a:r>
              <a:rPr lang="en-US"/>
              <a:t> mi.</a:t>
            </a:r>
          </a:p>
        </p:txBody>
      </p:sp>
      <p:sp>
        <p:nvSpPr>
          <p:cNvPr id="10" name="Title 1">
            <a:extLst>
              <a:ext uri="{FF2B5EF4-FFF2-40B4-BE49-F238E27FC236}">
                <a16:creationId xmlns:a16="http://schemas.microsoft.com/office/drawing/2014/main" id="{CC350B8B-4C70-40A3-EDEA-8CFF9F074A9B}"/>
              </a:ext>
            </a:extLst>
          </p:cNvPr>
          <p:cNvSpPr txBox="1">
            <a:spLocks/>
          </p:cNvSpPr>
          <p:nvPr userDrawn="1"/>
        </p:nvSpPr>
        <p:spPr>
          <a:xfrm>
            <a:off x="9133200" y="360000"/>
            <a:ext cx="2520000" cy="543807"/>
          </a:xfrm>
          <a:prstGeom prst="rect">
            <a:avLst/>
          </a:prstGeom>
        </p:spPr>
        <p:txBody>
          <a:bodyPr lIns="0" tIns="0" rIns="0" bIns="0"/>
          <a:lstStyle>
            <a:lvl1pPr algn="l" defTabSz="914400" rtl="0" eaLnBrk="1" latinLnBrk="0" hangingPunct="1">
              <a:lnSpc>
                <a:spcPct val="90000"/>
              </a:lnSpc>
              <a:spcBef>
                <a:spcPct val="0"/>
              </a:spcBef>
              <a:buNone/>
              <a:defRPr sz="3600" kern="1200">
                <a:solidFill>
                  <a:schemeClr val="bg1"/>
                </a:solidFill>
                <a:latin typeface="Gogh"/>
                <a:ea typeface="+mj-ea"/>
                <a:cs typeface="+mj-cs"/>
              </a:defRPr>
            </a:lvl1pPr>
          </a:lstStyle>
          <a:p>
            <a:pPr algn="r"/>
            <a:r>
              <a:rPr lang="en-US" sz="1200">
                <a:solidFill>
                  <a:srgbClr val="1A1A1A"/>
                </a:solidFill>
                <a:latin typeface="Montserrat SemiBold" panose="00000700000000000000" pitchFamily="2" charset="0"/>
              </a:rPr>
              <a:t>SDG Impact Finance Initiative</a:t>
            </a:r>
            <a:endParaRPr lang="en-GB" sz="1200">
              <a:solidFill>
                <a:srgbClr val="1A1A1A"/>
              </a:solidFill>
              <a:latin typeface="Montserrat SemiBold" panose="00000700000000000000" pitchFamily="2" charset="0"/>
            </a:endParaRPr>
          </a:p>
        </p:txBody>
      </p:sp>
      <p:cxnSp>
        <p:nvCxnSpPr>
          <p:cNvPr id="11" name="Straight Connector 10">
            <a:extLst>
              <a:ext uri="{FF2B5EF4-FFF2-40B4-BE49-F238E27FC236}">
                <a16:creationId xmlns:a16="http://schemas.microsoft.com/office/drawing/2014/main" id="{5B22B46E-AA70-38E7-D893-8F82C3D84157}"/>
              </a:ext>
            </a:extLst>
          </p:cNvPr>
          <p:cNvCxnSpPr>
            <a:cxnSpLocks/>
          </p:cNvCxnSpPr>
          <p:nvPr userDrawn="1"/>
        </p:nvCxnSpPr>
        <p:spPr>
          <a:xfrm>
            <a:off x="0" y="432000"/>
            <a:ext cx="9000000" cy="0"/>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pic>
        <p:nvPicPr>
          <p:cNvPr id="12" name="Image" descr="Image">
            <a:extLst>
              <a:ext uri="{FF2B5EF4-FFF2-40B4-BE49-F238E27FC236}">
                <a16:creationId xmlns:a16="http://schemas.microsoft.com/office/drawing/2014/main" id="{207F3F64-6916-3A5D-4287-C6B556173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9272" y="5778000"/>
            <a:ext cx="473928" cy="720000"/>
          </a:xfrm>
          <a:prstGeom prst="rect">
            <a:avLst/>
          </a:prstGeom>
          <a:ln w="12700">
            <a:miter lim="400000"/>
          </a:ln>
        </p:spPr>
      </p:pic>
      <p:sp>
        <p:nvSpPr>
          <p:cNvPr id="13" name="Slide Number">
            <a:extLst>
              <a:ext uri="{FF2B5EF4-FFF2-40B4-BE49-F238E27FC236}">
                <a16:creationId xmlns:a16="http://schemas.microsoft.com/office/drawing/2014/main" id="{4E9560C0-37BB-DC0C-0882-F47201FA2963}"/>
              </a:ext>
            </a:extLst>
          </p:cNvPr>
          <p:cNvSpPr txBox="1">
            <a:spLocks/>
          </p:cNvSpPr>
          <p:nvPr userDrawn="1"/>
        </p:nvSpPr>
        <p:spPr>
          <a:xfrm>
            <a:off x="900000" y="5778000"/>
            <a:ext cx="418212" cy="720000"/>
          </a:xfrm>
          <a:prstGeom prst="rect">
            <a:avLst/>
          </a:prstGeom>
        </p:spPr>
        <p:txBody>
          <a:bodyPr lIns="0" tIns="0" rIns="0" bIns="0" anchor="b"/>
          <a:lstStyle>
            <a:defPPr>
              <a:defRPr lang="en-US"/>
            </a:defPPr>
            <a:lvl1pPr marL="0" algn="l" defTabSz="914400" rtl="0" eaLnBrk="1" latinLnBrk="0" hangingPunct="1">
              <a:defRPr sz="1800" kern="1200">
                <a:solidFill>
                  <a:srgbClr val="3736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z="1300" smtClean="0">
                <a:solidFill>
                  <a:srgbClr val="1A1A1A"/>
                </a:solidFill>
              </a:rPr>
              <a:pPr/>
              <a:t>‹#›</a:t>
            </a:fld>
            <a:endParaRPr lang="en-GB" sz="1300">
              <a:solidFill>
                <a:srgbClr val="1A1A1A"/>
              </a:solidFill>
            </a:endParaRPr>
          </a:p>
        </p:txBody>
      </p:sp>
    </p:spTree>
    <p:extLst>
      <p:ext uri="{BB962C8B-B14F-4D97-AF65-F5344CB8AC3E}">
        <p14:creationId xmlns:p14="http://schemas.microsoft.com/office/powerpoint/2010/main" val="1706943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792545-AF87-54BB-661D-684660ACDE2B}"/>
              </a:ext>
            </a:extLst>
          </p:cNvPr>
          <p:cNvSpPr>
            <a:spLocks noGrp="1"/>
          </p:cNvSpPr>
          <p:nvPr>
            <p:ph type="title" hasCustomPrompt="1"/>
          </p:nvPr>
        </p:nvSpPr>
        <p:spPr>
          <a:xfrm>
            <a:off x="900000" y="1080000"/>
            <a:ext cx="9000000" cy="543807"/>
          </a:xfrm>
          <a:prstGeom prst="rect">
            <a:avLst/>
          </a:prstGeom>
        </p:spPr>
        <p:txBody>
          <a:bodyPr lIns="0" tIns="0" rIns="0" bIns="0"/>
          <a:lstStyle>
            <a:lvl1pPr>
              <a:defRPr sz="3600">
                <a:solidFill>
                  <a:srgbClr val="1A1A1A"/>
                </a:solidFill>
                <a:latin typeface="Gogh"/>
              </a:defRPr>
            </a:lvl1pPr>
          </a:lstStyle>
          <a:p>
            <a:r>
              <a:rPr lang="en-US"/>
              <a:t>Title text</a:t>
            </a:r>
            <a:endParaRPr lang="en-GB"/>
          </a:p>
        </p:txBody>
      </p:sp>
      <p:sp>
        <p:nvSpPr>
          <p:cNvPr id="8" name="Content Placeholder 2">
            <a:extLst>
              <a:ext uri="{FF2B5EF4-FFF2-40B4-BE49-F238E27FC236}">
                <a16:creationId xmlns:a16="http://schemas.microsoft.com/office/drawing/2014/main" id="{F464A1BC-2420-44B4-CEA9-408BABEC6CE4}"/>
              </a:ext>
            </a:extLst>
          </p:cNvPr>
          <p:cNvSpPr>
            <a:spLocks noGrp="1"/>
          </p:cNvSpPr>
          <p:nvPr>
            <p:ph idx="1" hasCustomPrompt="1"/>
          </p:nvPr>
        </p:nvSpPr>
        <p:spPr>
          <a:xfrm>
            <a:off x="900000" y="1800000"/>
            <a:ext cx="9000000" cy="2603446"/>
          </a:xfrm>
          <a:prstGeom prst="rect">
            <a:avLst/>
          </a:prstGeom>
        </p:spPr>
        <p:txBody>
          <a:bodyPr lIns="0" tIns="0" rIns="0" bIns="0"/>
          <a:lstStyle>
            <a:lvl1pPr marL="0" indent="0">
              <a:lnSpc>
                <a:spcPct val="150000"/>
              </a:lnSpc>
              <a:buNone/>
              <a:defRPr sz="1400">
                <a:solidFill>
                  <a:srgbClr val="1A1A1A"/>
                </a:solidFill>
                <a:latin typeface="Montserrat Light" panose="00000400000000000000" pitchFamily="2" charset="0"/>
              </a:defRPr>
            </a:lvl1pPr>
            <a:lvl2pPr marL="457200" indent="0">
              <a:lnSpc>
                <a:spcPct val="150000"/>
              </a:lnSpc>
              <a:buNone/>
              <a:defRPr sz="1200">
                <a:solidFill>
                  <a:schemeClr val="bg1"/>
                </a:solidFill>
                <a:latin typeface="Montserrat Light" panose="00000400000000000000" pitchFamily="2" charset="0"/>
              </a:defRPr>
            </a:lvl2pPr>
            <a:lvl3pPr marL="914400" indent="0">
              <a:lnSpc>
                <a:spcPct val="150000"/>
              </a:lnSpc>
              <a:buNone/>
              <a:defRPr sz="1200">
                <a:solidFill>
                  <a:schemeClr val="bg1"/>
                </a:solidFill>
                <a:latin typeface="Montserrat Light" panose="00000400000000000000" pitchFamily="2" charset="0"/>
              </a:defRPr>
            </a:lvl3pPr>
            <a:lvl4pPr marL="1371600" indent="0">
              <a:lnSpc>
                <a:spcPct val="150000"/>
              </a:lnSpc>
              <a:buNone/>
              <a:defRPr sz="1200">
                <a:solidFill>
                  <a:schemeClr val="bg1"/>
                </a:solidFill>
                <a:latin typeface="Montserrat Light" panose="00000400000000000000" pitchFamily="2" charset="0"/>
              </a:defRPr>
            </a:lvl4pPr>
            <a:lvl5pPr marL="1828800" indent="0">
              <a:lnSpc>
                <a:spcPct val="150000"/>
              </a:lnSpc>
              <a:buNone/>
              <a:defRPr sz="1200">
                <a:solidFill>
                  <a:schemeClr val="bg1"/>
                </a:solidFill>
                <a:latin typeface="Montserrat Light" panose="00000400000000000000"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pulvinar </a:t>
            </a:r>
            <a:r>
              <a:rPr lang="en-US" err="1"/>
              <a:t>porttitor</a:t>
            </a:r>
            <a:r>
              <a:rPr lang="en-US"/>
              <a:t> </a:t>
            </a:r>
            <a:r>
              <a:rPr lang="en-US" err="1"/>
              <a:t>sapien</a:t>
            </a:r>
            <a:r>
              <a:rPr lang="en-US"/>
              <a:t> et </a:t>
            </a:r>
            <a:r>
              <a:rPr lang="en-US" err="1"/>
              <a:t>facilisis</a:t>
            </a:r>
            <a:r>
              <a:rPr lang="en-US"/>
              <a:t>. Nam dui ante, </a:t>
            </a:r>
            <a:r>
              <a:rPr lang="en-US" err="1"/>
              <a:t>finibus</a:t>
            </a:r>
            <a:r>
              <a:rPr lang="en-US"/>
              <a:t> vitae </a:t>
            </a:r>
            <a:r>
              <a:rPr lang="en-US" err="1"/>
              <a:t>egestas</a:t>
            </a:r>
            <a:r>
              <a:rPr lang="en-US"/>
              <a:t> </a:t>
            </a:r>
            <a:r>
              <a:rPr lang="en-US" err="1"/>
              <a:t>eget</a:t>
            </a:r>
            <a:r>
              <a:rPr lang="en-US"/>
              <a:t>, </a:t>
            </a:r>
            <a:r>
              <a:rPr lang="en-US" err="1"/>
              <a:t>molestie</a:t>
            </a:r>
            <a:r>
              <a:rPr lang="en-US"/>
              <a:t> </a:t>
            </a:r>
            <a:r>
              <a:rPr lang="en-US" err="1"/>
              <a:t>sollicitudin</a:t>
            </a:r>
            <a:r>
              <a:rPr lang="en-US"/>
              <a:t> </a:t>
            </a:r>
            <a:r>
              <a:rPr lang="en-US" err="1"/>
              <a:t>lacus</a:t>
            </a:r>
            <a:r>
              <a:rPr lang="en-US"/>
              <a:t>. Aenean </a:t>
            </a:r>
            <a:r>
              <a:rPr lang="en-US" err="1"/>
              <a:t>sollicitudin</a:t>
            </a:r>
            <a:r>
              <a:rPr lang="en-US"/>
              <a:t> </a:t>
            </a:r>
            <a:r>
              <a:rPr lang="en-US" err="1"/>
              <a:t>quam</a:t>
            </a:r>
            <a:r>
              <a:rPr lang="en-US"/>
              <a:t> </a:t>
            </a:r>
            <a:r>
              <a:rPr lang="en-US" err="1"/>
              <a:t>augue</a:t>
            </a:r>
            <a:r>
              <a:rPr lang="en-US"/>
              <a:t>, vel </a:t>
            </a:r>
            <a:r>
              <a:rPr lang="en-US" err="1"/>
              <a:t>finibus</a:t>
            </a:r>
            <a:r>
              <a:rPr lang="en-US"/>
              <a:t> </a:t>
            </a:r>
            <a:r>
              <a:rPr lang="en-US" err="1"/>
              <a:t>massa</a:t>
            </a:r>
            <a:r>
              <a:rPr lang="en-US"/>
              <a:t> </a:t>
            </a:r>
            <a:r>
              <a:rPr lang="en-US" err="1"/>
              <a:t>ultrices</a:t>
            </a:r>
            <a:r>
              <a:rPr lang="en-US"/>
              <a:t> ac. Morbi </a:t>
            </a:r>
            <a:r>
              <a:rPr lang="en-US" err="1"/>
              <a:t>consequat</a:t>
            </a:r>
            <a:r>
              <a:rPr lang="en-US"/>
              <a:t> </a:t>
            </a:r>
            <a:r>
              <a:rPr lang="en-US" err="1"/>
              <a:t>commodo</a:t>
            </a:r>
            <a:r>
              <a:rPr lang="en-US"/>
              <a:t> </a:t>
            </a:r>
            <a:r>
              <a:rPr lang="en-US" err="1"/>
              <a:t>justo</a:t>
            </a:r>
            <a:r>
              <a:rPr lang="en-US"/>
              <a:t>, </a:t>
            </a:r>
            <a:r>
              <a:rPr lang="en-US" err="1"/>
              <a:t>tempor</a:t>
            </a:r>
            <a:r>
              <a:rPr lang="en-US"/>
              <a:t> </a:t>
            </a:r>
            <a:r>
              <a:rPr lang="en-US" err="1"/>
              <a:t>pellentesque</a:t>
            </a:r>
            <a:r>
              <a:rPr lang="en-US"/>
              <a:t> </a:t>
            </a:r>
            <a:r>
              <a:rPr lang="en-US" err="1"/>
              <a:t>justo</a:t>
            </a:r>
            <a:r>
              <a:rPr lang="en-US"/>
              <a:t> </a:t>
            </a:r>
            <a:r>
              <a:rPr lang="en-US" err="1"/>
              <a:t>mollis</a:t>
            </a:r>
            <a:r>
              <a:rPr lang="en-US"/>
              <a:t> a. </a:t>
            </a:r>
            <a:r>
              <a:rPr lang="en-US" err="1"/>
              <a:t>Phasellus</a:t>
            </a:r>
            <a:r>
              <a:rPr lang="en-US"/>
              <a:t> in eros </a:t>
            </a:r>
            <a:r>
              <a:rPr lang="en-US" err="1"/>
              <a:t>nunc</a:t>
            </a:r>
            <a:r>
              <a:rPr lang="en-US"/>
              <a:t>. </a:t>
            </a:r>
            <a:r>
              <a:rPr lang="en-US" err="1"/>
              <a:t>Quisque</a:t>
            </a:r>
            <a:r>
              <a:rPr lang="en-US"/>
              <a:t> et </a:t>
            </a:r>
            <a:r>
              <a:rPr lang="en-US" err="1"/>
              <a:t>metus</a:t>
            </a:r>
            <a:r>
              <a:rPr lang="en-US"/>
              <a:t> diam. In </a:t>
            </a:r>
            <a:r>
              <a:rPr lang="en-US" err="1"/>
              <a:t>elementum</a:t>
            </a:r>
            <a:r>
              <a:rPr lang="en-US"/>
              <a:t> </a:t>
            </a:r>
            <a:r>
              <a:rPr lang="en-US" err="1"/>
              <a:t>tincidunt</a:t>
            </a:r>
            <a:r>
              <a:rPr lang="en-US"/>
              <a:t> </a:t>
            </a:r>
            <a:r>
              <a:rPr lang="en-US" err="1"/>
              <a:t>nunc</a:t>
            </a:r>
            <a:r>
              <a:rPr lang="en-US"/>
              <a:t>, et </a:t>
            </a:r>
            <a:r>
              <a:rPr lang="en-US" err="1"/>
              <a:t>dignissim</a:t>
            </a:r>
            <a:r>
              <a:rPr lang="en-US"/>
              <a:t> </a:t>
            </a:r>
            <a:r>
              <a:rPr lang="en-US" err="1"/>
              <a:t>tortor</a:t>
            </a:r>
            <a:r>
              <a:rPr lang="en-US"/>
              <a:t> </a:t>
            </a:r>
            <a:r>
              <a:rPr lang="en-US" err="1"/>
              <a:t>sollicitudin</a:t>
            </a:r>
            <a:r>
              <a:rPr lang="en-US"/>
              <a:t> sed. </a:t>
            </a:r>
            <a:r>
              <a:rPr lang="en-US" err="1"/>
              <a:t>Vivamus</a:t>
            </a:r>
            <a:r>
              <a:rPr lang="en-US"/>
              <a:t> vitae </a:t>
            </a:r>
            <a:r>
              <a:rPr lang="en-US" err="1"/>
              <a:t>consequat</a:t>
            </a:r>
            <a:r>
              <a:rPr lang="en-US"/>
              <a:t> libero. </a:t>
            </a:r>
            <a:r>
              <a:rPr lang="en-US" err="1"/>
              <a:t>Vivamus</a:t>
            </a:r>
            <a:r>
              <a:rPr lang="en-US"/>
              <a:t> vel </a:t>
            </a:r>
            <a:r>
              <a:rPr lang="en-US" err="1"/>
              <a:t>tortor</a:t>
            </a:r>
            <a:r>
              <a:rPr lang="en-US"/>
              <a:t> </a:t>
            </a:r>
            <a:r>
              <a:rPr lang="en-US" err="1"/>
              <a:t>nec</a:t>
            </a:r>
            <a:r>
              <a:rPr lang="en-US"/>
              <a:t> </a:t>
            </a:r>
            <a:r>
              <a:rPr lang="en-US" err="1"/>
              <a:t>justo</a:t>
            </a:r>
            <a:r>
              <a:rPr lang="en-US"/>
              <a:t> </a:t>
            </a:r>
            <a:r>
              <a:rPr lang="en-US" err="1"/>
              <a:t>bibendum</a:t>
            </a:r>
            <a:r>
              <a:rPr lang="en-US"/>
              <a:t> </a:t>
            </a:r>
            <a:r>
              <a:rPr lang="en-US" err="1"/>
              <a:t>tristique</a:t>
            </a:r>
            <a:r>
              <a:rPr lang="en-US"/>
              <a:t> ac sit </a:t>
            </a:r>
            <a:r>
              <a:rPr lang="en-US" err="1"/>
              <a:t>amet</a:t>
            </a:r>
            <a:r>
              <a:rPr lang="en-US"/>
              <a:t> mi.</a:t>
            </a:r>
          </a:p>
        </p:txBody>
      </p:sp>
      <p:sp>
        <p:nvSpPr>
          <p:cNvPr id="9" name="Title 1">
            <a:extLst>
              <a:ext uri="{FF2B5EF4-FFF2-40B4-BE49-F238E27FC236}">
                <a16:creationId xmlns:a16="http://schemas.microsoft.com/office/drawing/2014/main" id="{B77F92AA-48DC-17BF-A5C0-4EC4D3A085B0}"/>
              </a:ext>
            </a:extLst>
          </p:cNvPr>
          <p:cNvSpPr txBox="1">
            <a:spLocks/>
          </p:cNvSpPr>
          <p:nvPr userDrawn="1"/>
        </p:nvSpPr>
        <p:spPr>
          <a:xfrm>
            <a:off x="9133200" y="360000"/>
            <a:ext cx="2520000" cy="543807"/>
          </a:xfrm>
          <a:prstGeom prst="rect">
            <a:avLst/>
          </a:prstGeom>
        </p:spPr>
        <p:txBody>
          <a:bodyPr lIns="0" tIns="0" rIns="0" bIns="0"/>
          <a:lstStyle>
            <a:lvl1pPr algn="l" defTabSz="914400" rtl="0" eaLnBrk="1" latinLnBrk="0" hangingPunct="1">
              <a:lnSpc>
                <a:spcPct val="90000"/>
              </a:lnSpc>
              <a:spcBef>
                <a:spcPct val="0"/>
              </a:spcBef>
              <a:buNone/>
              <a:defRPr sz="3600" kern="1200">
                <a:solidFill>
                  <a:schemeClr val="bg1"/>
                </a:solidFill>
                <a:latin typeface="Gogh"/>
                <a:ea typeface="+mj-ea"/>
                <a:cs typeface="+mj-cs"/>
              </a:defRPr>
            </a:lvl1pPr>
          </a:lstStyle>
          <a:p>
            <a:pPr algn="r"/>
            <a:r>
              <a:rPr lang="en-US" sz="1200">
                <a:solidFill>
                  <a:srgbClr val="1A1A1A"/>
                </a:solidFill>
                <a:latin typeface="Montserrat SemiBold" panose="00000700000000000000" pitchFamily="2" charset="0"/>
              </a:rPr>
              <a:t>SDG Impact Finance Initiative</a:t>
            </a:r>
            <a:endParaRPr lang="en-GB" sz="1200">
              <a:solidFill>
                <a:srgbClr val="1A1A1A"/>
              </a:solidFill>
              <a:latin typeface="Montserrat SemiBold" panose="00000700000000000000" pitchFamily="2" charset="0"/>
            </a:endParaRPr>
          </a:p>
        </p:txBody>
      </p:sp>
      <p:cxnSp>
        <p:nvCxnSpPr>
          <p:cNvPr id="10" name="Straight Connector 9">
            <a:extLst>
              <a:ext uri="{FF2B5EF4-FFF2-40B4-BE49-F238E27FC236}">
                <a16:creationId xmlns:a16="http://schemas.microsoft.com/office/drawing/2014/main" id="{CFD08BDE-3739-4523-4EF4-C783A6F1C319}"/>
              </a:ext>
            </a:extLst>
          </p:cNvPr>
          <p:cNvCxnSpPr>
            <a:cxnSpLocks/>
          </p:cNvCxnSpPr>
          <p:nvPr userDrawn="1"/>
        </p:nvCxnSpPr>
        <p:spPr>
          <a:xfrm>
            <a:off x="0" y="432000"/>
            <a:ext cx="9000000" cy="0"/>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pic>
        <p:nvPicPr>
          <p:cNvPr id="11" name="Image" descr="Image">
            <a:extLst>
              <a:ext uri="{FF2B5EF4-FFF2-40B4-BE49-F238E27FC236}">
                <a16:creationId xmlns:a16="http://schemas.microsoft.com/office/drawing/2014/main" id="{9F37A105-4D3C-47E0-25D3-59D50CEE4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9272" y="5778000"/>
            <a:ext cx="473928" cy="720000"/>
          </a:xfrm>
          <a:prstGeom prst="rect">
            <a:avLst/>
          </a:prstGeom>
          <a:ln w="12700">
            <a:miter lim="400000"/>
          </a:ln>
        </p:spPr>
      </p:pic>
      <p:sp>
        <p:nvSpPr>
          <p:cNvPr id="12" name="Slide Number">
            <a:extLst>
              <a:ext uri="{FF2B5EF4-FFF2-40B4-BE49-F238E27FC236}">
                <a16:creationId xmlns:a16="http://schemas.microsoft.com/office/drawing/2014/main" id="{CC8CFD1D-61B1-85E0-674C-15CD1A9A1460}"/>
              </a:ext>
            </a:extLst>
          </p:cNvPr>
          <p:cNvSpPr txBox="1">
            <a:spLocks/>
          </p:cNvSpPr>
          <p:nvPr userDrawn="1"/>
        </p:nvSpPr>
        <p:spPr>
          <a:xfrm>
            <a:off x="900000" y="5778000"/>
            <a:ext cx="418212" cy="720000"/>
          </a:xfrm>
          <a:prstGeom prst="rect">
            <a:avLst/>
          </a:prstGeom>
        </p:spPr>
        <p:txBody>
          <a:bodyPr lIns="0" tIns="0" rIns="0" bIns="0" anchor="b"/>
          <a:lstStyle>
            <a:defPPr>
              <a:defRPr lang="en-US"/>
            </a:defPPr>
            <a:lvl1pPr marL="0" algn="l" defTabSz="914400" rtl="0" eaLnBrk="1" latinLnBrk="0" hangingPunct="1">
              <a:defRPr sz="1800" kern="1200">
                <a:solidFill>
                  <a:srgbClr val="3736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z="1300" smtClean="0">
                <a:solidFill>
                  <a:srgbClr val="1A1A1A"/>
                </a:solidFill>
              </a:rPr>
              <a:pPr/>
              <a:t>‹#›</a:t>
            </a:fld>
            <a:endParaRPr lang="en-GB" sz="1300">
              <a:solidFill>
                <a:srgbClr val="1A1A1A"/>
              </a:solidFill>
            </a:endParaRPr>
          </a:p>
        </p:txBody>
      </p:sp>
      <p:pic>
        <p:nvPicPr>
          <p:cNvPr id="2" name="Image" descr="Image">
            <a:extLst>
              <a:ext uri="{FF2B5EF4-FFF2-40B4-BE49-F238E27FC236}">
                <a16:creationId xmlns:a16="http://schemas.microsoft.com/office/drawing/2014/main" id="{60AFFB32-5BF3-1655-4DCB-806CDC486783}"/>
              </a:ext>
            </a:extLst>
          </p:cNvPr>
          <p:cNvPicPr>
            <a:picLocks noChangeAspect="1"/>
          </p:cNvPicPr>
          <p:nvPr userDrawn="1"/>
        </p:nvPicPr>
        <p:blipFill>
          <a:blip r:embed="rId2">
            <a:alphaModFix amt="6630"/>
            <a:extLst>
              <a:ext uri="{28A0092B-C50C-407E-A947-70E740481C1C}">
                <a14:useLocalDpi xmlns:a14="http://schemas.microsoft.com/office/drawing/2010/main" val="0"/>
              </a:ext>
            </a:extLst>
          </a:blip>
          <a:stretch>
            <a:fillRect/>
          </a:stretch>
        </p:blipFill>
        <p:spPr>
          <a:xfrm>
            <a:off x="180000" y="720000"/>
            <a:ext cx="3791418" cy="5760000"/>
          </a:xfrm>
          <a:prstGeom prst="rect">
            <a:avLst/>
          </a:prstGeom>
          <a:ln w="12700">
            <a:miter lim="400000"/>
          </a:ln>
        </p:spPr>
      </p:pic>
    </p:spTree>
    <p:extLst>
      <p:ext uri="{BB962C8B-B14F-4D97-AF65-F5344CB8AC3E}">
        <p14:creationId xmlns:p14="http://schemas.microsoft.com/office/powerpoint/2010/main" val="298924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48113DD-7EBB-1DCD-D4FD-9BA99B49014C}"/>
              </a:ext>
            </a:extLst>
          </p:cNvPr>
          <p:cNvSpPr txBox="1">
            <a:spLocks/>
          </p:cNvSpPr>
          <p:nvPr userDrawn="1"/>
        </p:nvSpPr>
        <p:spPr>
          <a:xfrm>
            <a:off x="900000" y="5778000"/>
            <a:ext cx="418212" cy="720000"/>
          </a:xfrm>
          <a:prstGeom prst="rect">
            <a:avLst/>
          </a:prstGeom>
        </p:spPr>
        <p:txBody>
          <a:bodyPr lIns="0" tIns="0" rIns="0" bIns="0" anchor="b"/>
          <a:lstStyle>
            <a:defPPr>
              <a:defRPr lang="en-US"/>
            </a:defPPr>
            <a:lvl1pPr marL="0" algn="l" defTabSz="914400" rtl="0" eaLnBrk="1" latinLnBrk="0" hangingPunct="1">
              <a:defRPr sz="1800" kern="1200">
                <a:solidFill>
                  <a:srgbClr val="3736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z="1300" smtClean="0">
                <a:solidFill>
                  <a:srgbClr val="1A1A1A"/>
                </a:solidFill>
              </a:rPr>
              <a:pPr/>
              <a:t>‹#›</a:t>
            </a:fld>
            <a:endParaRPr lang="en-GB" sz="1300">
              <a:solidFill>
                <a:srgbClr val="1A1A1A"/>
              </a:solidFill>
            </a:endParaRPr>
          </a:p>
        </p:txBody>
      </p:sp>
      <p:sp>
        <p:nvSpPr>
          <p:cNvPr id="3" name="Title 1">
            <a:extLst>
              <a:ext uri="{FF2B5EF4-FFF2-40B4-BE49-F238E27FC236}">
                <a16:creationId xmlns:a16="http://schemas.microsoft.com/office/drawing/2014/main" id="{08DF6FB5-FCEB-D660-C94A-C366B2DC02B9}"/>
              </a:ext>
            </a:extLst>
          </p:cNvPr>
          <p:cNvSpPr txBox="1">
            <a:spLocks/>
          </p:cNvSpPr>
          <p:nvPr userDrawn="1"/>
        </p:nvSpPr>
        <p:spPr>
          <a:xfrm>
            <a:off x="9133200" y="360000"/>
            <a:ext cx="2520000" cy="543807"/>
          </a:xfrm>
          <a:prstGeom prst="rect">
            <a:avLst/>
          </a:prstGeom>
        </p:spPr>
        <p:txBody>
          <a:bodyPr lIns="0" tIns="0" rIns="0" bIns="0"/>
          <a:lstStyle>
            <a:lvl1pPr algn="l" defTabSz="914400" rtl="0" eaLnBrk="1" latinLnBrk="0" hangingPunct="1">
              <a:lnSpc>
                <a:spcPct val="90000"/>
              </a:lnSpc>
              <a:spcBef>
                <a:spcPct val="0"/>
              </a:spcBef>
              <a:buNone/>
              <a:defRPr sz="3600" kern="1200">
                <a:solidFill>
                  <a:schemeClr val="bg1"/>
                </a:solidFill>
                <a:latin typeface="Gogh"/>
                <a:ea typeface="+mj-ea"/>
                <a:cs typeface="+mj-cs"/>
              </a:defRPr>
            </a:lvl1pPr>
          </a:lstStyle>
          <a:p>
            <a:pPr algn="r"/>
            <a:r>
              <a:rPr lang="en-US" sz="1200">
                <a:solidFill>
                  <a:srgbClr val="1A1A1A"/>
                </a:solidFill>
                <a:latin typeface="Montserrat SemiBold" panose="00000700000000000000" pitchFamily="2" charset="0"/>
              </a:rPr>
              <a:t>SDG Impact Finance Initiative</a:t>
            </a:r>
            <a:endParaRPr lang="en-GB" sz="1200">
              <a:solidFill>
                <a:srgbClr val="1A1A1A"/>
              </a:solidFill>
              <a:latin typeface="Montserrat SemiBold" panose="00000700000000000000" pitchFamily="2" charset="0"/>
            </a:endParaRPr>
          </a:p>
        </p:txBody>
      </p:sp>
      <p:cxnSp>
        <p:nvCxnSpPr>
          <p:cNvPr id="4" name="Straight Connector 3">
            <a:extLst>
              <a:ext uri="{FF2B5EF4-FFF2-40B4-BE49-F238E27FC236}">
                <a16:creationId xmlns:a16="http://schemas.microsoft.com/office/drawing/2014/main" id="{486C267E-BE78-62A8-F6C9-6644F783B9A3}"/>
              </a:ext>
            </a:extLst>
          </p:cNvPr>
          <p:cNvCxnSpPr>
            <a:cxnSpLocks/>
          </p:cNvCxnSpPr>
          <p:nvPr userDrawn="1"/>
        </p:nvCxnSpPr>
        <p:spPr>
          <a:xfrm>
            <a:off x="0" y="432000"/>
            <a:ext cx="9000000" cy="0"/>
          </a:xfrm>
          <a:prstGeom prst="line">
            <a:avLst/>
          </a:prstGeom>
          <a:ln>
            <a:solidFill>
              <a:srgbClr val="1A1A1A"/>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1CCBF694-E795-FBCA-1CAB-C94574B32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9272" y="5778000"/>
            <a:ext cx="473928" cy="720000"/>
          </a:xfrm>
          <a:prstGeom prst="rect">
            <a:avLst/>
          </a:prstGeom>
          <a:ln w="12700">
            <a:miter lim="400000"/>
          </a:ln>
        </p:spPr>
      </p:pic>
    </p:spTree>
    <p:extLst>
      <p:ext uri="{BB962C8B-B14F-4D97-AF65-F5344CB8AC3E}">
        <p14:creationId xmlns:p14="http://schemas.microsoft.com/office/powerpoint/2010/main" val="326609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DCD1-AE32-48B4-A5FD-A5E40E765ED6}"/>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5DFCE47E-9296-4F5E-8F71-31A5642C0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909A8A54-14DC-4B36-AD29-9C3BAC185445}"/>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5" name="Footer Placeholder 4">
            <a:extLst>
              <a:ext uri="{FF2B5EF4-FFF2-40B4-BE49-F238E27FC236}">
                <a16:creationId xmlns:a16="http://schemas.microsoft.com/office/drawing/2014/main" id="{1DD15457-3168-474B-A55B-4A250A86C03E}"/>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9A8B49B4-9853-4F19-964B-B791D0622488}"/>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206029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A4E7-F17E-4B2D-AD2D-4C66CE2587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CH"/>
          </a:p>
        </p:txBody>
      </p:sp>
      <p:sp>
        <p:nvSpPr>
          <p:cNvPr id="3" name="Text Placeholder 2">
            <a:extLst>
              <a:ext uri="{FF2B5EF4-FFF2-40B4-BE49-F238E27FC236}">
                <a16:creationId xmlns:a16="http://schemas.microsoft.com/office/drawing/2014/main" id="{0247E34A-78DE-466C-BAFB-CCBDD3A2A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3D9455-0AA5-4D0E-AD3E-4D217523A496}"/>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5" name="Footer Placeholder 4">
            <a:extLst>
              <a:ext uri="{FF2B5EF4-FFF2-40B4-BE49-F238E27FC236}">
                <a16:creationId xmlns:a16="http://schemas.microsoft.com/office/drawing/2014/main" id="{BF206F81-F149-497A-8DF8-63BE76A441B2}"/>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6E3B30CD-4E50-4434-B99E-82E5A83CBC5D}"/>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290105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84D2-8738-48B8-ADFA-FC6B035D0D7B}"/>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269D3170-6726-4AE7-A447-54783CF860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a:extLst>
              <a:ext uri="{FF2B5EF4-FFF2-40B4-BE49-F238E27FC236}">
                <a16:creationId xmlns:a16="http://schemas.microsoft.com/office/drawing/2014/main" id="{D2191466-77F9-4688-951E-2C8C9256F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a:extLst>
              <a:ext uri="{FF2B5EF4-FFF2-40B4-BE49-F238E27FC236}">
                <a16:creationId xmlns:a16="http://schemas.microsoft.com/office/drawing/2014/main" id="{E41CBF78-8615-4AD7-BBA7-9BF5E69AEFA0}"/>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6" name="Footer Placeholder 5">
            <a:extLst>
              <a:ext uri="{FF2B5EF4-FFF2-40B4-BE49-F238E27FC236}">
                <a16:creationId xmlns:a16="http://schemas.microsoft.com/office/drawing/2014/main" id="{8930A621-A794-4273-AEFE-45027043E04D}"/>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FA6764D1-E54B-4113-BE2E-B4F69E7AF97A}"/>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35522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F01A-30EC-4B19-BE42-D349F140EDE8}"/>
              </a:ext>
            </a:extLst>
          </p:cNvPr>
          <p:cNvSpPr>
            <a:spLocks noGrp="1"/>
          </p:cNvSpPr>
          <p:nvPr>
            <p:ph type="title"/>
          </p:nvPr>
        </p:nvSpPr>
        <p:spPr>
          <a:xfrm>
            <a:off x="839788" y="365125"/>
            <a:ext cx="10515600" cy="1325563"/>
          </a:xfrm>
        </p:spPr>
        <p:txBody>
          <a:bodyPr/>
          <a:lstStyle/>
          <a:p>
            <a:r>
              <a:rPr lang="en-US"/>
              <a:t>Click to edit Master title style</a:t>
            </a:r>
            <a:endParaRPr lang="de-CH"/>
          </a:p>
        </p:txBody>
      </p:sp>
      <p:sp>
        <p:nvSpPr>
          <p:cNvPr id="3" name="Text Placeholder 2">
            <a:extLst>
              <a:ext uri="{FF2B5EF4-FFF2-40B4-BE49-F238E27FC236}">
                <a16:creationId xmlns:a16="http://schemas.microsoft.com/office/drawing/2014/main" id="{912B3C4C-3675-4751-AB58-855FAC4B2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12FF4-5AA8-4C75-ABED-CD6D15346D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a:extLst>
              <a:ext uri="{FF2B5EF4-FFF2-40B4-BE49-F238E27FC236}">
                <a16:creationId xmlns:a16="http://schemas.microsoft.com/office/drawing/2014/main" id="{C9892880-E190-4332-9C95-C6F5789B2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BE7DE-144F-4352-A071-20F9FD9668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a:extLst>
              <a:ext uri="{FF2B5EF4-FFF2-40B4-BE49-F238E27FC236}">
                <a16:creationId xmlns:a16="http://schemas.microsoft.com/office/drawing/2014/main" id="{ACC53803-A3CD-426D-BB87-12F604C0EC95}"/>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8" name="Footer Placeholder 7">
            <a:extLst>
              <a:ext uri="{FF2B5EF4-FFF2-40B4-BE49-F238E27FC236}">
                <a16:creationId xmlns:a16="http://schemas.microsoft.com/office/drawing/2014/main" id="{5E81A9D6-398F-4371-A7F1-5863AED15472}"/>
              </a:ext>
            </a:extLst>
          </p:cNvPr>
          <p:cNvSpPr>
            <a:spLocks noGrp="1"/>
          </p:cNvSpPr>
          <p:nvPr>
            <p:ph type="ftr" sz="quarter" idx="11"/>
          </p:nvPr>
        </p:nvSpPr>
        <p:spPr/>
        <p:txBody>
          <a:bodyPr/>
          <a:lstStyle/>
          <a:p>
            <a:endParaRPr lang="de-CH"/>
          </a:p>
        </p:txBody>
      </p:sp>
      <p:sp>
        <p:nvSpPr>
          <p:cNvPr id="9" name="Slide Number Placeholder 8">
            <a:extLst>
              <a:ext uri="{FF2B5EF4-FFF2-40B4-BE49-F238E27FC236}">
                <a16:creationId xmlns:a16="http://schemas.microsoft.com/office/drawing/2014/main" id="{5B57CEC3-9070-4015-A4E4-BF0E25CBA41B}"/>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29376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ABF0-C0C3-450F-BD83-A470A255AD18}"/>
              </a:ext>
            </a:extLst>
          </p:cNvPr>
          <p:cNvSpPr>
            <a:spLocks noGrp="1"/>
          </p:cNvSpPr>
          <p:nvPr>
            <p:ph type="title"/>
          </p:nvPr>
        </p:nvSpPr>
        <p:spPr/>
        <p:txBody>
          <a:bodyPr/>
          <a:lstStyle/>
          <a:p>
            <a:r>
              <a:rPr lang="en-US"/>
              <a:t>Click to edit Master title style</a:t>
            </a:r>
            <a:endParaRPr lang="de-CH"/>
          </a:p>
        </p:txBody>
      </p:sp>
      <p:sp>
        <p:nvSpPr>
          <p:cNvPr id="3" name="Date Placeholder 2">
            <a:extLst>
              <a:ext uri="{FF2B5EF4-FFF2-40B4-BE49-F238E27FC236}">
                <a16:creationId xmlns:a16="http://schemas.microsoft.com/office/drawing/2014/main" id="{786AEF29-A9A7-49F9-BB76-4779792D9669}"/>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4" name="Footer Placeholder 3">
            <a:extLst>
              <a:ext uri="{FF2B5EF4-FFF2-40B4-BE49-F238E27FC236}">
                <a16:creationId xmlns:a16="http://schemas.microsoft.com/office/drawing/2014/main" id="{749C43F5-2671-4AE4-98E4-6BCD17BC253E}"/>
              </a:ext>
            </a:extLst>
          </p:cNvPr>
          <p:cNvSpPr>
            <a:spLocks noGrp="1"/>
          </p:cNvSpPr>
          <p:nvPr>
            <p:ph type="ftr" sz="quarter" idx="11"/>
          </p:nvPr>
        </p:nvSpPr>
        <p:spPr/>
        <p:txBody>
          <a:bodyPr/>
          <a:lstStyle/>
          <a:p>
            <a:endParaRPr lang="de-CH"/>
          </a:p>
        </p:txBody>
      </p:sp>
      <p:sp>
        <p:nvSpPr>
          <p:cNvPr id="5" name="Slide Number Placeholder 4">
            <a:extLst>
              <a:ext uri="{FF2B5EF4-FFF2-40B4-BE49-F238E27FC236}">
                <a16:creationId xmlns:a16="http://schemas.microsoft.com/office/drawing/2014/main" id="{DC387802-4C16-463E-92E5-096B2E225035}"/>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261319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F41CAD-F439-48A0-A2AB-56CF7280637D}"/>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3" name="Footer Placeholder 2">
            <a:extLst>
              <a:ext uri="{FF2B5EF4-FFF2-40B4-BE49-F238E27FC236}">
                <a16:creationId xmlns:a16="http://schemas.microsoft.com/office/drawing/2014/main" id="{8BB03D89-DAEC-4695-9197-85561E1D0053}"/>
              </a:ext>
            </a:extLst>
          </p:cNvPr>
          <p:cNvSpPr>
            <a:spLocks noGrp="1"/>
          </p:cNvSpPr>
          <p:nvPr>
            <p:ph type="ftr" sz="quarter" idx="11"/>
          </p:nvPr>
        </p:nvSpPr>
        <p:spPr/>
        <p:txBody>
          <a:bodyPr/>
          <a:lstStyle/>
          <a:p>
            <a:endParaRPr lang="de-CH"/>
          </a:p>
        </p:txBody>
      </p:sp>
      <p:sp>
        <p:nvSpPr>
          <p:cNvPr id="4" name="Slide Number Placeholder 3">
            <a:extLst>
              <a:ext uri="{FF2B5EF4-FFF2-40B4-BE49-F238E27FC236}">
                <a16:creationId xmlns:a16="http://schemas.microsoft.com/office/drawing/2014/main" id="{16F78ED5-7350-4AF6-8196-62AD360A584B}"/>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152467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8A5A-19C6-4BF6-A100-389DB70B3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Content Placeholder 2">
            <a:extLst>
              <a:ext uri="{FF2B5EF4-FFF2-40B4-BE49-F238E27FC236}">
                <a16:creationId xmlns:a16="http://schemas.microsoft.com/office/drawing/2014/main" id="{CF329318-AC50-4790-9782-C4F28EF7E7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a:extLst>
              <a:ext uri="{FF2B5EF4-FFF2-40B4-BE49-F238E27FC236}">
                <a16:creationId xmlns:a16="http://schemas.microsoft.com/office/drawing/2014/main" id="{1E49A1DA-955F-490C-A44A-A90C24718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4F687-E85B-477B-9761-7661195E06FD}"/>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6" name="Footer Placeholder 5">
            <a:extLst>
              <a:ext uri="{FF2B5EF4-FFF2-40B4-BE49-F238E27FC236}">
                <a16:creationId xmlns:a16="http://schemas.microsoft.com/office/drawing/2014/main" id="{889DE1B3-3897-46E3-8DC0-A14EC2CB2A4B}"/>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235036A0-FFF5-4E4F-BEFA-FBD1F0CA8784}"/>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118902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211E-D8D4-487E-8759-4AB022287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Picture Placeholder 2">
            <a:extLst>
              <a:ext uri="{FF2B5EF4-FFF2-40B4-BE49-F238E27FC236}">
                <a16:creationId xmlns:a16="http://schemas.microsoft.com/office/drawing/2014/main" id="{3FD1F3EC-4BA2-419F-A840-1F3D91FBD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a:extLst>
              <a:ext uri="{FF2B5EF4-FFF2-40B4-BE49-F238E27FC236}">
                <a16:creationId xmlns:a16="http://schemas.microsoft.com/office/drawing/2014/main" id="{7BBA07A1-CFBF-421D-B218-FF1982D88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0409D7-BA2A-461A-9590-193E42391B01}"/>
              </a:ext>
            </a:extLst>
          </p:cNvPr>
          <p:cNvSpPr>
            <a:spLocks noGrp="1"/>
          </p:cNvSpPr>
          <p:nvPr>
            <p:ph type="dt" sz="half" idx="10"/>
          </p:nvPr>
        </p:nvSpPr>
        <p:spPr/>
        <p:txBody>
          <a:bodyPr/>
          <a:lstStyle/>
          <a:p>
            <a:fld id="{E96F80BF-BAC3-4D26-AC67-2FB0A1BC309D}" type="datetimeFigureOut">
              <a:rPr lang="de-CH" smtClean="0"/>
              <a:t>05.06.2024</a:t>
            </a:fld>
            <a:endParaRPr lang="de-CH"/>
          </a:p>
        </p:txBody>
      </p:sp>
      <p:sp>
        <p:nvSpPr>
          <p:cNvPr id="6" name="Footer Placeholder 5">
            <a:extLst>
              <a:ext uri="{FF2B5EF4-FFF2-40B4-BE49-F238E27FC236}">
                <a16:creationId xmlns:a16="http://schemas.microsoft.com/office/drawing/2014/main" id="{800E1C72-01AB-4F26-BFAE-42A2FE0870D6}"/>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8D6BEFC1-B6A8-41F8-AAF3-01CE427C5D67}"/>
              </a:ext>
            </a:extLst>
          </p:cNvPr>
          <p:cNvSpPr>
            <a:spLocks noGrp="1"/>
          </p:cNvSpPr>
          <p:nvPr>
            <p:ph type="sldNum" sz="quarter" idx="12"/>
          </p:nvPr>
        </p:nvSpPr>
        <p:spPr/>
        <p:txBody>
          <a:bodyPr/>
          <a:lstStyle/>
          <a:p>
            <a:fld id="{9562308A-6C70-4EDB-B138-8D2BE37D6E8D}" type="slidenum">
              <a:rPr lang="de-CH" smtClean="0"/>
              <a:t>‹#›</a:t>
            </a:fld>
            <a:endParaRPr lang="de-CH"/>
          </a:p>
        </p:txBody>
      </p:sp>
    </p:spTree>
    <p:extLst>
      <p:ext uri="{BB962C8B-B14F-4D97-AF65-F5344CB8AC3E}">
        <p14:creationId xmlns:p14="http://schemas.microsoft.com/office/powerpoint/2010/main" val="380967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77C6-86A3-4770-AC66-1102155A1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a:extLst>
              <a:ext uri="{FF2B5EF4-FFF2-40B4-BE49-F238E27FC236}">
                <a16:creationId xmlns:a16="http://schemas.microsoft.com/office/drawing/2014/main" id="{AA53861D-7781-42E9-8CA4-CDD0A6C61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5368C584-A1A8-4ED2-A1EC-1283A2C52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F80BF-BAC3-4D26-AC67-2FB0A1BC309D}" type="datetimeFigureOut">
              <a:rPr lang="de-CH" smtClean="0"/>
              <a:t>05.06.2024</a:t>
            </a:fld>
            <a:endParaRPr lang="de-CH"/>
          </a:p>
        </p:txBody>
      </p:sp>
      <p:sp>
        <p:nvSpPr>
          <p:cNvPr id="5" name="Footer Placeholder 4">
            <a:extLst>
              <a:ext uri="{FF2B5EF4-FFF2-40B4-BE49-F238E27FC236}">
                <a16:creationId xmlns:a16="http://schemas.microsoft.com/office/drawing/2014/main" id="{382C656C-9EED-4B54-BA21-46330766C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a:extLst>
              <a:ext uri="{FF2B5EF4-FFF2-40B4-BE49-F238E27FC236}">
                <a16:creationId xmlns:a16="http://schemas.microsoft.com/office/drawing/2014/main" id="{377A76D8-1265-4D80-B557-B7E1D84C8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2308A-6C70-4EDB-B138-8D2BE37D6E8D}" type="slidenum">
              <a:rPr lang="de-CH" smtClean="0"/>
              <a:t>‹#›</a:t>
            </a:fld>
            <a:endParaRPr lang="de-CH"/>
          </a:p>
        </p:txBody>
      </p:sp>
    </p:spTree>
    <p:extLst>
      <p:ext uri="{BB962C8B-B14F-4D97-AF65-F5344CB8AC3E}">
        <p14:creationId xmlns:p14="http://schemas.microsoft.com/office/powerpoint/2010/main" val="377692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hyperlink" Target="https://adopes.com/" TargetMode="External"/><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39.png"/><Relationship Id="rId5" Type="http://schemas.openxmlformats.org/officeDocument/2006/relationships/image" Target="../media/image28.png"/><Relationship Id="rId10" Type="http://schemas.openxmlformats.org/officeDocument/2006/relationships/image" Target="../media/image32.svg"/><Relationship Id="rId4" Type="http://schemas.openxmlformats.org/officeDocument/2006/relationships/image" Target="../media/image37.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hyperlink" Target="https://www.linkedin.com/company/sdg-impact-finance-initiative/" TargetMode="External"/><Relationship Id="rId4" Type="http://schemas.openxmlformats.org/officeDocument/2006/relationships/hyperlink" Target="http://www.sdgimpactfinance.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sv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448F598D-A627-4E48-86C5-7400848A8EB2}"/>
              </a:ext>
            </a:extLst>
          </p:cNvPr>
          <p:cNvSpPr txBox="1">
            <a:spLocks/>
          </p:cNvSpPr>
          <p:nvPr/>
        </p:nvSpPr>
        <p:spPr>
          <a:xfrm>
            <a:off x="0" y="-1"/>
            <a:ext cx="12192000" cy="914400"/>
          </a:xfrm>
          <a:prstGeom prst="rect">
            <a:avLst/>
          </a:prstGeom>
          <a:solidFill>
            <a:schemeClr val="accent6">
              <a:lumMod val="20000"/>
              <a:lumOff val="80000"/>
            </a:schemeClr>
          </a:solidFill>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pPr algn="ctr"/>
            <a:r>
              <a:rPr lang="en-US" sz="2400" dirty="0">
                <a:solidFill>
                  <a:srgbClr val="000000"/>
                </a:solidFill>
                <a:latin typeface="Arial" panose="020B0604020202020204" pitchFamily="34" charset="0"/>
                <a:cs typeface="Arial" panose="020B0604020202020204" pitchFamily="34" charset="0"/>
              </a:rPr>
              <a:t>Switzerland’s International Cooperation Strategy 2025-28: What’s New for SECO?</a:t>
            </a:r>
            <a:endParaRPr lang="en-US" sz="2400" b="0"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4FC8E8AA-B08E-499D-A971-8CA6C3E0598D}"/>
              </a:ext>
            </a:extLst>
          </p:cNvPr>
          <p:cNvGrpSpPr/>
          <p:nvPr/>
        </p:nvGrpSpPr>
        <p:grpSpPr>
          <a:xfrm>
            <a:off x="1073568" y="1623596"/>
            <a:ext cx="1839388" cy="2000756"/>
            <a:chOff x="1073568" y="1623596"/>
            <a:chExt cx="1839388" cy="2000756"/>
          </a:xfrm>
        </p:grpSpPr>
        <p:sp>
          <p:nvSpPr>
            <p:cNvPr id="37" name="TextBox 36">
              <a:extLst>
                <a:ext uri="{FF2B5EF4-FFF2-40B4-BE49-F238E27FC236}">
                  <a16:creationId xmlns:a16="http://schemas.microsoft.com/office/drawing/2014/main" id="{795FE364-CA16-4087-9766-CAD6FD22D2A4}"/>
                </a:ext>
              </a:extLst>
            </p:cNvPr>
            <p:cNvSpPr txBox="1"/>
            <p:nvPr/>
          </p:nvSpPr>
          <p:spPr>
            <a:xfrm>
              <a:off x="1073568" y="2300913"/>
              <a:ext cx="1828800" cy="1323439"/>
            </a:xfrm>
            <a:prstGeom prst="rect">
              <a:avLst/>
            </a:prstGeom>
            <a:noFill/>
          </p:spPr>
          <p:txBody>
            <a:bodyPr wrap="square">
              <a:spAutoFit/>
            </a:bodyPr>
            <a:lstStyle/>
            <a:p>
              <a:pPr>
                <a:spcAft>
                  <a:spcPts val="1200"/>
                </a:spcAft>
              </a:pPr>
              <a:r>
                <a:rPr lang="en-US" sz="2000" dirty="0">
                  <a:solidFill>
                    <a:srgbClr val="000000"/>
                  </a:solidFill>
                  <a:latin typeface="Arial" panose="020B0604020202020204" pitchFamily="34" charset="0"/>
                  <a:cs typeface="Arial" panose="020B0604020202020204" pitchFamily="34" charset="0"/>
                </a:rPr>
                <a:t>Needs</a:t>
              </a:r>
            </a:p>
            <a:p>
              <a:pPr>
                <a:spcAft>
                  <a:spcPts val="1200"/>
                </a:spcAft>
              </a:pPr>
              <a:r>
                <a:rPr lang="en-US" sz="2000" dirty="0">
                  <a:solidFill>
                    <a:srgbClr val="000000"/>
                  </a:solidFill>
                  <a:latin typeface="Arial" panose="020B0604020202020204" pitchFamily="34" charset="0"/>
                  <a:cs typeface="Arial" panose="020B0604020202020204" pitchFamily="34" charset="0"/>
                </a:rPr>
                <a:t>Added Value</a:t>
              </a:r>
            </a:p>
            <a:p>
              <a:pPr>
                <a:spcAft>
                  <a:spcPts val="1200"/>
                </a:spcAft>
              </a:pPr>
              <a:r>
                <a:rPr lang="en-US" sz="2000" dirty="0">
                  <a:solidFill>
                    <a:srgbClr val="000000"/>
                  </a:solidFill>
                  <a:latin typeface="Arial" panose="020B0604020202020204" pitchFamily="34" charset="0"/>
                  <a:cs typeface="Arial" panose="020B0604020202020204" pitchFamily="34" charset="0"/>
                </a:rPr>
                <a:t>Interests</a:t>
              </a:r>
            </a:p>
          </p:txBody>
        </p:sp>
        <p:sp>
          <p:nvSpPr>
            <p:cNvPr id="27" name="Titel 1">
              <a:extLst>
                <a:ext uri="{FF2B5EF4-FFF2-40B4-BE49-F238E27FC236}">
                  <a16:creationId xmlns:a16="http://schemas.microsoft.com/office/drawing/2014/main" id="{C852A663-C0F3-4031-8CFD-93D577782E88}"/>
                </a:ext>
              </a:extLst>
            </p:cNvPr>
            <p:cNvSpPr txBox="1">
              <a:spLocks/>
            </p:cNvSpPr>
            <p:nvPr/>
          </p:nvSpPr>
          <p:spPr>
            <a:xfrm>
              <a:off x="1084156" y="1623596"/>
              <a:ext cx="1828800" cy="457200"/>
            </a:xfrm>
            <a:prstGeom prst="rect">
              <a:avLst/>
            </a:prstGeom>
            <a:solidFill>
              <a:schemeClr val="accent6">
                <a:lumMod val="40000"/>
                <a:lumOff val="60000"/>
              </a:schemeClr>
            </a:solidFill>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pPr algn="ctr"/>
              <a:r>
                <a:rPr lang="en-US" sz="2400" b="1" dirty="0">
                  <a:solidFill>
                    <a:srgbClr val="000000"/>
                  </a:solidFill>
                  <a:latin typeface="Arial" panose="020B0604020202020204" pitchFamily="34" charset="0"/>
                  <a:cs typeface="Arial" panose="020B0604020202020204" pitchFamily="34" charset="0"/>
                </a:rPr>
                <a:t>Criteria</a:t>
              </a:r>
              <a:endParaRPr lang="en-US" sz="2400" b="1" dirty="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829E7885-F92F-4B70-B6A4-205787809364}"/>
              </a:ext>
            </a:extLst>
          </p:cNvPr>
          <p:cNvGrpSpPr/>
          <p:nvPr/>
        </p:nvGrpSpPr>
        <p:grpSpPr>
          <a:xfrm>
            <a:off x="6364288" y="1623596"/>
            <a:ext cx="1839757" cy="4508496"/>
            <a:chOff x="6364288" y="1623596"/>
            <a:chExt cx="1839757" cy="4508496"/>
          </a:xfrm>
        </p:grpSpPr>
        <p:sp>
          <p:nvSpPr>
            <p:cNvPr id="24" name="Titel 1">
              <a:extLst>
                <a:ext uri="{FF2B5EF4-FFF2-40B4-BE49-F238E27FC236}">
                  <a16:creationId xmlns:a16="http://schemas.microsoft.com/office/drawing/2014/main" id="{23DF0486-6197-42F0-8FFF-A88FB9958E4E}"/>
                </a:ext>
              </a:extLst>
            </p:cNvPr>
            <p:cNvSpPr txBox="1">
              <a:spLocks/>
            </p:cNvSpPr>
            <p:nvPr/>
          </p:nvSpPr>
          <p:spPr>
            <a:xfrm>
              <a:off x="6364288" y="1623596"/>
              <a:ext cx="1828800" cy="457200"/>
            </a:xfrm>
            <a:prstGeom prst="rect">
              <a:avLst/>
            </a:prstGeom>
            <a:solidFill>
              <a:schemeClr val="accent6">
                <a:lumMod val="40000"/>
                <a:lumOff val="60000"/>
              </a:schemeClr>
            </a:solidFill>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pPr algn="ctr"/>
              <a:r>
                <a:rPr lang="en-US" sz="2400" b="1" dirty="0">
                  <a:solidFill>
                    <a:srgbClr val="000000"/>
                  </a:solidFill>
                  <a:latin typeface="Arial" panose="020B0604020202020204" pitchFamily="34" charset="0"/>
                  <a:cs typeface="Arial" panose="020B0604020202020204" pitchFamily="34" charset="0"/>
                </a:rPr>
                <a:t>Countries</a:t>
              </a:r>
              <a:endParaRPr lang="en-US" sz="2400" b="1" dirty="0">
                <a:latin typeface="Arial" panose="020B0604020202020204" pitchFamily="34" charset="0"/>
                <a:cs typeface="Arial" panose="020B0604020202020204" pitchFamily="34" charset="0"/>
              </a:endParaRPr>
            </a:p>
          </p:txBody>
        </p:sp>
        <p:pic>
          <p:nvPicPr>
            <p:cNvPr id="1026" name="Picture 2" descr="Colombia Flag: three horizontal bands of yellow (top, double-width), blue, and red; the flag retains the three main colors of the banner of Gran Colombia, the short-lived South American republic that broke up in 1830; various interpretations of the colors exist and include: yellow for the gold in Colombia's land, blue for the seas on its shores, and red for the blood spilled in attaining freedom; alternatively, the colors have been described as representing more elemental concepts such as sovereignty and justice (yellow), loyalty and vigilance (blue), and valor and generosity (red); or simply the principles of liberty, equality, and fraternity.">
              <a:extLst>
                <a:ext uri="{FF2B5EF4-FFF2-40B4-BE49-F238E27FC236}">
                  <a16:creationId xmlns:a16="http://schemas.microsoft.com/office/drawing/2014/main" id="{F818D5BA-9E3C-4F28-A397-9F494C5F1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245" y="4912892"/>
              <a:ext cx="1828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rocco Flag: Red with a green pentacle (five-pointed, linear star) known as Sulayman's (Solomon's) seal in the center of the flag; red and green are traditional colors in Arab flags, although the use of red is more commonly associated with the Arab states of the Persian Gulf; the pentacle represents the five pillars of Islam and signifies the association between God and the nation; design dates to 1912 [CIA World Fact Book]">
              <a:extLst>
                <a:ext uri="{FF2B5EF4-FFF2-40B4-BE49-F238E27FC236}">
                  <a16:creationId xmlns:a16="http://schemas.microsoft.com/office/drawing/2014/main" id="{6975FCA5-EC35-4599-BC1D-77B96463C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245" y="3185801"/>
              <a:ext cx="18288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1076608-CE99-45C4-A43C-70A304A013D8}"/>
                </a:ext>
              </a:extLst>
            </p:cNvPr>
            <p:cNvSpPr txBox="1"/>
            <p:nvPr/>
          </p:nvSpPr>
          <p:spPr>
            <a:xfrm>
              <a:off x="6375245" y="4458892"/>
              <a:ext cx="1828800" cy="400110"/>
            </a:xfrm>
            <a:prstGeom prst="rect">
              <a:avLst/>
            </a:prstGeom>
            <a:noFill/>
          </p:spPr>
          <p:txBody>
            <a:bodyPr wrap="square">
              <a:spAutoFit/>
            </a:bodyPr>
            <a:lstStyle/>
            <a:p>
              <a:pPr>
                <a:spcAft>
                  <a:spcPts val="1200"/>
                </a:spcAft>
              </a:pPr>
              <a:r>
                <a:rPr lang="en-US" sz="2000" dirty="0">
                  <a:solidFill>
                    <a:srgbClr val="000000"/>
                  </a:solidFill>
                  <a:latin typeface="Arial" panose="020B0604020202020204" pitchFamily="34" charset="0"/>
                  <a:cs typeface="Arial" panose="020B0604020202020204" pitchFamily="34" charset="0"/>
                </a:rPr>
                <a:t>and exit in </a:t>
              </a:r>
            </a:p>
          </p:txBody>
        </p:sp>
        <p:sp>
          <p:nvSpPr>
            <p:cNvPr id="38" name="TextBox 37">
              <a:extLst>
                <a:ext uri="{FF2B5EF4-FFF2-40B4-BE49-F238E27FC236}">
                  <a16:creationId xmlns:a16="http://schemas.microsoft.com/office/drawing/2014/main" id="{C74A232E-D960-43B0-8123-74A1403D299F}"/>
                </a:ext>
              </a:extLst>
            </p:cNvPr>
            <p:cNvSpPr txBox="1"/>
            <p:nvPr/>
          </p:nvSpPr>
          <p:spPr>
            <a:xfrm>
              <a:off x="6364288" y="2262813"/>
              <a:ext cx="1828800" cy="832104"/>
            </a:xfrm>
            <a:prstGeom prst="rect">
              <a:avLst/>
            </a:prstGeom>
            <a:noFill/>
          </p:spPr>
          <p:txBody>
            <a:bodyPr wrap="square">
              <a:spAutoFit/>
            </a:bodyPr>
            <a:lstStyle/>
            <a:p>
              <a:pPr>
                <a:spcAft>
                  <a:spcPts val="1200"/>
                </a:spcAft>
              </a:pPr>
              <a:r>
                <a:rPr lang="en-US" sz="2800" b="1" dirty="0">
                  <a:solidFill>
                    <a:srgbClr val="00B050"/>
                  </a:solidFill>
                  <a:latin typeface="Arial" panose="020B0604020202020204" pitchFamily="34" charset="0"/>
                  <a:cs typeface="Arial" panose="020B0604020202020204" pitchFamily="34" charset="0"/>
                </a:rPr>
                <a:t>13</a:t>
              </a:r>
              <a:r>
                <a:rPr lang="en-US" sz="2000" dirty="0">
                  <a:latin typeface="Arial" panose="020B0604020202020204" pitchFamily="34" charset="0"/>
                  <a:cs typeface="Arial" panose="020B0604020202020204" pitchFamily="34" charset="0"/>
                </a:rPr>
                <a:t> with </a:t>
              </a:r>
              <a:r>
                <a:rPr lang="en-US" sz="2000" dirty="0">
                  <a:solidFill>
                    <a:srgbClr val="000000"/>
                  </a:solidFill>
                  <a:latin typeface="Arial" panose="020B0604020202020204" pitchFamily="34" charset="0"/>
                  <a:cs typeface="Arial" panose="020B0604020202020204" pitchFamily="34" charset="0"/>
                </a:rPr>
                <a:t>entry in </a:t>
              </a:r>
            </a:p>
          </p:txBody>
        </p:sp>
      </p:grpSp>
      <p:grpSp>
        <p:nvGrpSpPr>
          <p:cNvPr id="53" name="Group 52">
            <a:extLst>
              <a:ext uri="{FF2B5EF4-FFF2-40B4-BE49-F238E27FC236}">
                <a16:creationId xmlns:a16="http://schemas.microsoft.com/office/drawing/2014/main" id="{13D0991E-5A3E-46AC-9983-0883B9D7FE1C}"/>
              </a:ext>
            </a:extLst>
          </p:cNvPr>
          <p:cNvGrpSpPr/>
          <p:nvPr/>
        </p:nvGrpSpPr>
        <p:grpSpPr>
          <a:xfrm>
            <a:off x="3724222" y="1623596"/>
            <a:ext cx="1828800" cy="2961580"/>
            <a:chOff x="3724222" y="1623596"/>
            <a:chExt cx="1828800" cy="2961580"/>
          </a:xfrm>
        </p:grpSpPr>
        <p:sp>
          <p:nvSpPr>
            <p:cNvPr id="13" name="Titel 1">
              <a:extLst>
                <a:ext uri="{FF2B5EF4-FFF2-40B4-BE49-F238E27FC236}">
                  <a16:creationId xmlns:a16="http://schemas.microsoft.com/office/drawing/2014/main" id="{A173101D-6733-4E59-A982-DEBD54954500}"/>
                </a:ext>
              </a:extLst>
            </p:cNvPr>
            <p:cNvSpPr txBox="1">
              <a:spLocks/>
            </p:cNvSpPr>
            <p:nvPr/>
          </p:nvSpPr>
          <p:spPr>
            <a:xfrm>
              <a:off x="3724222" y="1623596"/>
              <a:ext cx="1828800" cy="457200"/>
            </a:xfrm>
            <a:prstGeom prst="rect">
              <a:avLst/>
            </a:prstGeom>
            <a:solidFill>
              <a:schemeClr val="accent6">
                <a:lumMod val="40000"/>
                <a:lumOff val="60000"/>
              </a:schemeClr>
            </a:solidFill>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pPr algn="ctr"/>
              <a:r>
                <a:rPr lang="en-US" sz="2400" b="1" dirty="0">
                  <a:solidFill>
                    <a:srgbClr val="000000"/>
                  </a:solidFill>
                  <a:latin typeface="Arial" panose="020B0604020202020204" pitchFamily="34" charset="0"/>
                  <a:cs typeface="Arial" panose="020B0604020202020204" pitchFamily="34" charset="0"/>
                </a:rPr>
                <a:t>Priorities</a:t>
              </a:r>
              <a:endParaRPr lang="en-US" sz="2400" b="1"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8C61D8F4-25C5-4B26-946A-EEB93FEE8240}"/>
                </a:ext>
              </a:extLst>
            </p:cNvPr>
            <p:cNvSpPr txBox="1"/>
            <p:nvPr/>
          </p:nvSpPr>
          <p:spPr>
            <a:xfrm>
              <a:off x="3724222" y="2299176"/>
              <a:ext cx="1828800" cy="2286000"/>
            </a:xfrm>
            <a:prstGeom prst="rect">
              <a:avLst/>
            </a:prstGeom>
            <a:noFill/>
          </p:spPr>
          <p:txBody>
            <a:bodyPr wrap="square">
              <a:spAutoFit/>
            </a:bodyPr>
            <a:lstStyle/>
            <a:p>
              <a:pPr>
                <a:spcAft>
                  <a:spcPts val="1200"/>
                </a:spcAft>
              </a:pPr>
              <a:r>
                <a:rPr lang="en-US" sz="2000" dirty="0">
                  <a:solidFill>
                    <a:srgbClr val="000000"/>
                  </a:solidFill>
                  <a:latin typeface="Arial" panose="020B0604020202020204" pitchFamily="34" charset="0"/>
                  <a:cs typeface="Arial" panose="020B0604020202020204" pitchFamily="34" charset="0"/>
                </a:rPr>
                <a:t>Private Sector</a:t>
              </a:r>
            </a:p>
            <a:p>
              <a:pPr>
                <a:spcAft>
                  <a:spcPts val="1200"/>
                </a:spcAft>
              </a:pPr>
              <a:r>
                <a:rPr lang="en-US" sz="2000" dirty="0">
                  <a:solidFill>
                    <a:srgbClr val="000000"/>
                  </a:solidFill>
                  <a:latin typeface="Arial" panose="020B0604020202020204" pitchFamily="34" charset="0"/>
                  <a:cs typeface="Arial" panose="020B0604020202020204" pitchFamily="34" charset="0"/>
                </a:rPr>
                <a:t>Public Institutions</a:t>
              </a:r>
            </a:p>
            <a:p>
              <a:pPr>
                <a:spcAft>
                  <a:spcPts val="1200"/>
                </a:spcAft>
              </a:pPr>
              <a:r>
                <a:rPr lang="en-US" sz="2000" dirty="0">
                  <a:solidFill>
                    <a:srgbClr val="000000"/>
                  </a:solidFill>
                  <a:latin typeface="Arial" panose="020B0604020202020204" pitchFamily="34" charset="0"/>
                  <a:cs typeface="Arial" panose="020B0604020202020204" pitchFamily="34" charset="0"/>
                </a:rPr>
                <a:t>Infrastructure and Urban Development</a:t>
              </a:r>
            </a:p>
          </p:txBody>
        </p:sp>
      </p:grpSp>
      <p:grpSp>
        <p:nvGrpSpPr>
          <p:cNvPr id="55" name="Group 54">
            <a:extLst>
              <a:ext uri="{FF2B5EF4-FFF2-40B4-BE49-F238E27FC236}">
                <a16:creationId xmlns:a16="http://schemas.microsoft.com/office/drawing/2014/main" id="{AA6E1FA9-9825-4934-AF0E-DAD5270A17FC}"/>
              </a:ext>
            </a:extLst>
          </p:cNvPr>
          <p:cNvGrpSpPr/>
          <p:nvPr/>
        </p:nvGrpSpPr>
        <p:grpSpPr>
          <a:xfrm>
            <a:off x="9015312" y="1623596"/>
            <a:ext cx="2103120" cy="3594556"/>
            <a:chOff x="9015312" y="1623596"/>
            <a:chExt cx="2103120" cy="3594556"/>
          </a:xfrm>
        </p:grpSpPr>
        <p:sp>
          <p:nvSpPr>
            <p:cNvPr id="9" name="Titel 1">
              <a:extLst>
                <a:ext uri="{FF2B5EF4-FFF2-40B4-BE49-F238E27FC236}">
                  <a16:creationId xmlns:a16="http://schemas.microsoft.com/office/drawing/2014/main" id="{A390C0AF-92A6-4411-B7E0-3AF2B74EDAF3}"/>
                </a:ext>
              </a:extLst>
            </p:cNvPr>
            <p:cNvSpPr txBox="1">
              <a:spLocks/>
            </p:cNvSpPr>
            <p:nvPr/>
          </p:nvSpPr>
          <p:spPr>
            <a:xfrm>
              <a:off x="9158187" y="1623596"/>
              <a:ext cx="1828800" cy="457200"/>
            </a:xfrm>
            <a:prstGeom prst="rect">
              <a:avLst/>
            </a:prstGeom>
            <a:solidFill>
              <a:schemeClr val="accent6">
                <a:lumMod val="40000"/>
                <a:lumOff val="60000"/>
              </a:schemeClr>
            </a:solidFill>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pPr algn="ctr"/>
              <a:r>
                <a:rPr lang="en-US" sz="2400" b="1" dirty="0">
                  <a:solidFill>
                    <a:srgbClr val="000000"/>
                  </a:solidFill>
                  <a:latin typeface="Arial" panose="020B0604020202020204" pitchFamily="34" charset="0"/>
                  <a:cs typeface="Arial" panose="020B0604020202020204" pitchFamily="34" charset="0"/>
                </a:rPr>
                <a:t>Budget</a:t>
              </a:r>
              <a:endParaRPr lang="en-US" sz="2400" b="1" dirty="0">
                <a:latin typeface="Arial" panose="020B0604020202020204" pitchFamily="34" charset="0"/>
                <a:cs typeface="Arial" panose="020B0604020202020204" pitchFamily="34" charset="0"/>
              </a:endParaRPr>
            </a:p>
          </p:txBody>
        </p:sp>
        <p:sp>
          <p:nvSpPr>
            <p:cNvPr id="31" name="Titel 1">
              <a:extLst>
                <a:ext uri="{FF2B5EF4-FFF2-40B4-BE49-F238E27FC236}">
                  <a16:creationId xmlns:a16="http://schemas.microsoft.com/office/drawing/2014/main" id="{C0F491DC-AADE-4672-A01B-9573D5709157}"/>
                </a:ext>
              </a:extLst>
            </p:cNvPr>
            <p:cNvSpPr txBox="1">
              <a:spLocks/>
            </p:cNvSpPr>
            <p:nvPr/>
          </p:nvSpPr>
          <p:spPr>
            <a:xfrm>
              <a:off x="9158185" y="2262813"/>
              <a:ext cx="1828800" cy="832104"/>
            </a:xfrm>
            <a:prstGeom prst="rect">
              <a:avLst/>
            </a:prstGeom>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r>
                <a:rPr lang="en-US" sz="2800" b="1" dirty="0">
                  <a:solidFill>
                    <a:srgbClr val="00B050"/>
                  </a:solidFill>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 = 1.58 billion</a:t>
              </a:r>
            </a:p>
          </p:txBody>
        </p:sp>
        <p:grpSp>
          <p:nvGrpSpPr>
            <p:cNvPr id="11" name="Group 10">
              <a:extLst>
                <a:ext uri="{FF2B5EF4-FFF2-40B4-BE49-F238E27FC236}">
                  <a16:creationId xmlns:a16="http://schemas.microsoft.com/office/drawing/2014/main" id="{434D18C2-4DF5-4857-A623-F5C84C6FEEC3}"/>
                </a:ext>
              </a:extLst>
            </p:cNvPr>
            <p:cNvGrpSpPr>
              <a:grpSpLocks noChangeAspect="1"/>
            </p:cNvGrpSpPr>
            <p:nvPr/>
          </p:nvGrpSpPr>
          <p:grpSpPr>
            <a:xfrm>
              <a:off x="9015312" y="3115032"/>
              <a:ext cx="2103120" cy="2103120"/>
              <a:chOff x="9067798" y="2852008"/>
              <a:chExt cx="1828800" cy="1828800"/>
            </a:xfrm>
          </p:grpSpPr>
          <p:graphicFrame>
            <p:nvGraphicFramePr>
              <p:cNvPr id="25" name="Chart 24">
                <a:extLst>
                  <a:ext uri="{FF2B5EF4-FFF2-40B4-BE49-F238E27FC236}">
                    <a16:creationId xmlns:a16="http://schemas.microsoft.com/office/drawing/2014/main" id="{585889BE-B8E9-4793-BBCE-BC4BD82E4041}"/>
                  </a:ext>
                </a:extLst>
              </p:cNvPr>
              <p:cNvGraphicFramePr>
                <a:graphicFrameLocks/>
              </p:cNvGraphicFramePr>
              <p:nvPr>
                <p:extLst>
                  <p:ext uri="{D42A27DB-BD31-4B8C-83A1-F6EECF244321}">
                    <p14:modId xmlns:p14="http://schemas.microsoft.com/office/powerpoint/2010/main" val="2005782229"/>
                  </p:ext>
                </p:extLst>
              </p:nvPr>
            </p:nvGraphicFramePr>
            <p:xfrm>
              <a:off x="9067798" y="2852008"/>
              <a:ext cx="1828800"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itel 1">
                <a:extLst>
                  <a:ext uri="{FF2B5EF4-FFF2-40B4-BE49-F238E27FC236}">
                    <a16:creationId xmlns:a16="http://schemas.microsoft.com/office/drawing/2014/main" id="{08502F41-E404-404C-BE14-B59F88E8E4A4}"/>
                  </a:ext>
                </a:extLst>
              </p:cNvPr>
              <p:cNvSpPr txBox="1">
                <a:spLocks/>
              </p:cNvSpPr>
              <p:nvPr/>
            </p:nvSpPr>
            <p:spPr>
              <a:xfrm>
                <a:off x="9536577" y="3471178"/>
                <a:ext cx="891242" cy="401438"/>
              </a:xfrm>
              <a:prstGeom prst="rect">
                <a:avLst/>
              </a:prstGeom>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pPr algn="ctr"/>
                <a:r>
                  <a:rPr lang="en-US" b="1" dirty="0">
                    <a:solidFill>
                      <a:srgbClr val="000000"/>
                    </a:solidFill>
                    <a:latin typeface="Arial" panose="020B0604020202020204" pitchFamily="34" charset="0"/>
                    <a:cs typeface="Arial" panose="020B0604020202020204" pitchFamily="34" charset="0"/>
                  </a:rPr>
                  <a:t>11.27</a:t>
                </a:r>
                <a:endParaRPr lang="en-US"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F159229-B10C-47C5-83C3-AF0D2EB607EE}"/>
                  </a:ext>
                </a:extLst>
              </p:cNvPr>
              <p:cNvSpPr txBox="1"/>
              <p:nvPr/>
            </p:nvSpPr>
            <p:spPr>
              <a:xfrm>
                <a:off x="9577613" y="3749581"/>
                <a:ext cx="809170" cy="307777"/>
              </a:xfrm>
              <a:prstGeom prst="rect">
                <a:avLst/>
              </a:prstGeom>
              <a:noFill/>
            </p:spPr>
            <p:txBody>
              <a:bodyPr wrap="square" anchor="ctr">
                <a:spAutoFit/>
              </a:bodyPr>
              <a:lstStyle/>
              <a:p>
                <a:pPr algn="ctr"/>
                <a:r>
                  <a:rPr lang="en-US" sz="1400" dirty="0">
                    <a:solidFill>
                      <a:srgbClr val="000000"/>
                    </a:solidFill>
                    <a:latin typeface="Arial" panose="020B0604020202020204" pitchFamily="34" charset="0"/>
                    <a:cs typeface="Arial" panose="020B0604020202020204" pitchFamily="34" charset="0"/>
                  </a:rPr>
                  <a:t>billion</a:t>
                </a:r>
                <a:endParaRPr lang="de-CH" sz="1400" dirty="0"/>
              </a:p>
            </p:txBody>
          </p:sp>
          <p:sp>
            <p:nvSpPr>
              <p:cNvPr id="41" name="TextBox 40">
                <a:extLst>
                  <a:ext uri="{FF2B5EF4-FFF2-40B4-BE49-F238E27FC236}">
                    <a16:creationId xmlns:a16="http://schemas.microsoft.com/office/drawing/2014/main" id="{2C0DEDA4-FC30-4043-A2EB-1E82CCB4FD56}"/>
                  </a:ext>
                </a:extLst>
              </p:cNvPr>
              <p:cNvSpPr txBox="1"/>
              <p:nvPr/>
            </p:nvSpPr>
            <p:spPr>
              <a:xfrm>
                <a:off x="9297035" y="3099883"/>
                <a:ext cx="891241" cy="261610"/>
              </a:xfrm>
              <a:prstGeom prst="rect">
                <a:avLst/>
              </a:prstGeom>
              <a:noFill/>
            </p:spPr>
            <p:txBody>
              <a:bodyPr wrap="square">
                <a:spAutoFit/>
              </a:bodyPr>
              <a:lstStyle/>
              <a:p>
                <a:pPr algn="ctr"/>
                <a:r>
                  <a:rPr lang="en-US" sz="1100" dirty="0">
                    <a:solidFill>
                      <a:schemeClr val="bg1"/>
                    </a:solidFill>
                    <a:latin typeface="Arial" panose="020B0604020202020204" pitchFamily="34" charset="0"/>
                    <a:cs typeface="Arial" panose="020B0604020202020204" pitchFamily="34" charset="0"/>
                  </a:rPr>
                  <a:t>SECO</a:t>
                </a:r>
                <a:endParaRPr lang="de-CH" sz="1100" dirty="0">
                  <a:solidFill>
                    <a:schemeClr val="bg1"/>
                  </a:solidFill>
                </a:endParaRPr>
              </a:p>
            </p:txBody>
          </p:sp>
        </p:grpSp>
      </p:grpSp>
    </p:spTree>
    <p:extLst>
      <p:ext uri="{BB962C8B-B14F-4D97-AF65-F5344CB8AC3E}">
        <p14:creationId xmlns:p14="http://schemas.microsoft.com/office/powerpoint/2010/main" val="137246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10">
            <a:extLst>
              <a:ext uri="{FF2B5EF4-FFF2-40B4-BE49-F238E27FC236}">
                <a16:creationId xmlns:a16="http://schemas.microsoft.com/office/drawing/2014/main" id="{44BCE086-8302-AB2A-38EF-CACB27F49702}"/>
              </a:ext>
            </a:extLst>
          </p:cNvPr>
          <p:cNvPicPr>
            <a:picLocks noChangeAspect="1"/>
          </p:cNvPicPr>
          <p:nvPr/>
        </p:nvPicPr>
        <p:blipFill>
          <a:blip r:embed="rId2"/>
          <a:stretch>
            <a:fillRect/>
          </a:stretch>
        </p:blipFill>
        <p:spPr>
          <a:xfrm>
            <a:off x="2039068" y="689331"/>
            <a:ext cx="2301452" cy="606049"/>
          </a:xfrm>
          <a:prstGeom prst="rect">
            <a:avLst/>
          </a:prstGeom>
        </p:spPr>
      </p:pic>
      <p:sp>
        <p:nvSpPr>
          <p:cNvPr id="4" name="TextBox 3">
            <a:extLst>
              <a:ext uri="{FF2B5EF4-FFF2-40B4-BE49-F238E27FC236}">
                <a16:creationId xmlns:a16="http://schemas.microsoft.com/office/drawing/2014/main" id="{93F0DB91-9496-2D52-7C65-254BB004BD15}"/>
              </a:ext>
            </a:extLst>
          </p:cNvPr>
          <p:cNvSpPr txBox="1"/>
          <p:nvPr/>
        </p:nvSpPr>
        <p:spPr>
          <a:xfrm>
            <a:off x="478240" y="1491469"/>
            <a:ext cx="1390650" cy="368791"/>
          </a:xfrm>
          <a:prstGeom prst="rect">
            <a:avLst/>
          </a:prstGeom>
          <a:solidFill>
            <a:schemeClr val="tx2">
              <a:lumMod val="50000"/>
              <a:lumOff val="50000"/>
            </a:schemeClr>
          </a:solidFill>
        </p:spPr>
        <p:txBody>
          <a:bodyPr wrap="square" rtlCol="0" anchor="ctr">
            <a:noAutofit/>
          </a:bodyPr>
          <a:lstStyle/>
          <a:p>
            <a:r>
              <a:rPr lang="en-GB" sz="1400" b="1">
                <a:solidFill>
                  <a:schemeClr val="bg1"/>
                </a:solidFill>
              </a:rPr>
              <a:t>Grant type</a:t>
            </a:r>
          </a:p>
        </p:txBody>
      </p:sp>
      <p:sp>
        <p:nvSpPr>
          <p:cNvPr id="5" name="TextBox 4">
            <a:extLst>
              <a:ext uri="{FF2B5EF4-FFF2-40B4-BE49-F238E27FC236}">
                <a16:creationId xmlns:a16="http://schemas.microsoft.com/office/drawing/2014/main" id="{C53F6FD8-138E-0AB3-49CC-7AB43CD837B0}"/>
              </a:ext>
            </a:extLst>
          </p:cNvPr>
          <p:cNvSpPr txBox="1"/>
          <p:nvPr/>
        </p:nvSpPr>
        <p:spPr>
          <a:xfrm>
            <a:off x="1980939" y="1490351"/>
            <a:ext cx="2690700" cy="368791"/>
          </a:xfrm>
          <a:prstGeom prst="rect">
            <a:avLst/>
          </a:prstGeom>
          <a:solidFill>
            <a:schemeClr val="bg1">
              <a:lumMod val="95000"/>
            </a:schemeClr>
          </a:solidFill>
        </p:spPr>
        <p:txBody>
          <a:bodyPr wrap="square" rtlCol="0" anchor="ctr">
            <a:noAutofit/>
          </a:bodyPr>
          <a:lstStyle/>
          <a:p>
            <a:pPr algn="l"/>
            <a:r>
              <a:rPr lang="en-GB" sz="1200"/>
              <a:t>Expansion</a:t>
            </a:r>
          </a:p>
        </p:txBody>
      </p:sp>
      <p:sp>
        <p:nvSpPr>
          <p:cNvPr id="6" name="TextBox 5">
            <a:extLst>
              <a:ext uri="{FF2B5EF4-FFF2-40B4-BE49-F238E27FC236}">
                <a16:creationId xmlns:a16="http://schemas.microsoft.com/office/drawing/2014/main" id="{AC6738E6-1CC8-C88C-83DE-0A929DE433FC}"/>
              </a:ext>
            </a:extLst>
          </p:cNvPr>
          <p:cNvSpPr txBox="1"/>
          <p:nvPr/>
        </p:nvSpPr>
        <p:spPr>
          <a:xfrm>
            <a:off x="4949932" y="1490352"/>
            <a:ext cx="1655360" cy="368791"/>
          </a:xfrm>
          <a:prstGeom prst="rect">
            <a:avLst/>
          </a:prstGeom>
          <a:solidFill>
            <a:schemeClr val="tx2">
              <a:lumMod val="50000"/>
              <a:lumOff val="50000"/>
            </a:schemeClr>
          </a:solidFill>
        </p:spPr>
        <p:txBody>
          <a:bodyPr wrap="square" rtlCol="0" anchor="ctr">
            <a:noAutofit/>
          </a:bodyPr>
          <a:lstStyle/>
          <a:p>
            <a:r>
              <a:rPr lang="en-GB" sz="1400" b="1">
                <a:solidFill>
                  <a:schemeClr val="bg1"/>
                </a:solidFill>
              </a:rPr>
              <a:t>Grant Amount</a:t>
            </a:r>
          </a:p>
        </p:txBody>
      </p:sp>
      <p:sp>
        <p:nvSpPr>
          <p:cNvPr id="7" name="TextBox 6">
            <a:extLst>
              <a:ext uri="{FF2B5EF4-FFF2-40B4-BE49-F238E27FC236}">
                <a16:creationId xmlns:a16="http://schemas.microsoft.com/office/drawing/2014/main" id="{EC9F37F8-9D0D-F417-7EBD-4337E0A639EC}"/>
              </a:ext>
            </a:extLst>
          </p:cNvPr>
          <p:cNvSpPr txBox="1"/>
          <p:nvPr/>
        </p:nvSpPr>
        <p:spPr>
          <a:xfrm>
            <a:off x="6717341" y="1490351"/>
            <a:ext cx="2690700" cy="368791"/>
          </a:xfrm>
          <a:prstGeom prst="rect">
            <a:avLst/>
          </a:prstGeom>
          <a:solidFill>
            <a:schemeClr val="bg1">
              <a:lumMod val="95000"/>
            </a:schemeClr>
          </a:solidFill>
        </p:spPr>
        <p:txBody>
          <a:bodyPr wrap="square" rtlCol="0" anchor="ctr">
            <a:noAutofit/>
          </a:bodyPr>
          <a:lstStyle/>
          <a:p>
            <a:pPr algn="l"/>
            <a:r>
              <a:rPr lang="en-GB" sz="1200"/>
              <a:t>USD 200k</a:t>
            </a:r>
          </a:p>
        </p:txBody>
      </p:sp>
      <p:sp>
        <p:nvSpPr>
          <p:cNvPr id="8" name="TextBox 7">
            <a:extLst>
              <a:ext uri="{FF2B5EF4-FFF2-40B4-BE49-F238E27FC236}">
                <a16:creationId xmlns:a16="http://schemas.microsoft.com/office/drawing/2014/main" id="{29DD1193-2B21-4DAE-3FAF-CF19D2F4A151}"/>
              </a:ext>
            </a:extLst>
          </p:cNvPr>
          <p:cNvSpPr txBox="1"/>
          <p:nvPr/>
        </p:nvSpPr>
        <p:spPr>
          <a:xfrm>
            <a:off x="9686334" y="1490351"/>
            <a:ext cx="831108" cy="368791"/>
          </a:xfrm>
          <a:prstGeom prst="rect">
            <a:avLst/>
          </a:prstGeom>
          <a:solidFill>
            <a:schemeClr val="tx2">
              <a:lumMod val="50000"/>
              <a:lumOff val="50000"/>
            </a:schemeClr>
          </a:solidFill>
        </p:spPr>
        <p:txBody>
          <a:bodyPr wrap="square" rtlCol="0" anchor="ctr">
            <a:noAutofit/>
          </a:bodyPr>
          <a:lstStyle/>
          <a:p>
            <a:r>
              <a:rPr lang="en-GB" sz="1400" b="1">
                <a:solidFill>
                  <a:schemeClr val="bg1"/>
                </a:solidFill>
              </a:rPr>
              <a:t>Cycle</a:t>
            </a:r>
          </a:p>
        </p:txBody>
      </p:sp>
      <p:sp>
        <p:nvSpPr>
          <p:cNvPr id="9" name="TextBox 8">
            <a:extLst>
              <a:ext uri="{FF2B5EF4-FFF2-40B4-BE49-F238E27FC236}">
                <a16:creationId xmlns:a16="http://schemas.microsoft.com/office/drawing/2014/main" id="{9A5D296B-692F-B2BD-A1E7-91D7E5F0F3DF}"/>
              </a:ext>
            </a:extLst>
          </p:cNvPr>
          <p:cNvSpPr txBox="1"/>
          <p:nvPr/>
        </p:nvSpPr>
        <p:spPr>
          <a:xfrm>
            <a:off x="10635926" y="1490350"/>
            <a:ext cx="536899" cy="368791"/>
          </a:xfrm>
          <a:prstGeom prst="rect">
            <a:avLst/>
          </a:prstGeom>
          <a:solidFill>
            <a:schemeClr val="bg1">
              <a:lumMod val="95000"/>
            </a:schemeClr>
          </a:solidFill>
        </p:spPr>
        <p:txBody>
          <a:bodyPr wrap="square" rtlCol="0" anchor="ctr">
            <a:noAutofit/>
          </a:bodyPr>
          <a:lstStyle/>
          <a:p>
            <a:pPr algn="ctr"/>
            <a:r>
              <a:rPr lang="en-GB" sz="1200"/>
              <a:t>1</a:t>
            </a:r>
          </a:p>
        </p:txBody>
      </p:sp>
      <p:sp>
        <p:nvSpPr>
          <p:cNvPr id="10" name="TextBox 9">
            <a:extLst>
              <a:ext uri="{FF2B5EF4-FFF2-40B4-BE49-F238E27FC236}">
                <a16:creationId xmlns:a16="http://schemas.microsoft.com/office/drawing/2014/main" id="{9DED1214-89E8-D092-3176-82206CD32C66}"/>
              </a:ext>
            </a:extLst>
          </p:cNvPr>
          <p:cNvSpPr txBox="1"/>
          <p:nvPr/>
        </p:nvSpPr>
        <p:spPr>
          <a:xfrm>
            <a:off x="478240" y="2243309"/>
            <a:ext cx="1390650" cy="1028208"/>
          </a:xfrm>
          <a:prstGeom prst="rect">
            <a:avLst/>
          </a:prstGeom>
          <a:solidFill>
            <a:schemeClr val="accent2"/>
          </a:solidFill>
        </p:spPr>
        <p:txBody>
          <a:bodyPr wrap="square" rtlCol="0" anchor="ctr">
            <a:noAutofit/>
          </a:bodyPr>
          <a:lstStyle/>
          <a:p>
            <a:r>
              <a:rPr lang="en-GB" sz="1400" b="1">
                <a:solidFill>
                  <a:schemeClr val="bg1"/>
                </a:solidFill>
              </a:rPr>
              <a:t>SDGs </a:t>
            </a:r>
            <a:br>
              <a:rPr lang="en-GB" sz="1400" b="1">
                <a:solidFill>
                  <a:schemeClr val="bg1"/>
                </a:solidFill>
              </a:rPr>
            </a:br>
            <a:r>
              <a:rPr lang="en-GB" sz="1400" b="1">
                <a:solidFill>
                  <a:schemeClr val="bg1"/>
                </a:solidFill>
              </a:rPr>
              <a:t>targeted</a:t>
            </a:r>
          </a:p>
        </p:txBody>
      </p:sp>
      <p:sp>
        <p:nvSpPr>
          <p:cNvPr id="11" name="TextBox 10">
            <a:extLst>
              <a:ext uri="{FF2B5EF4-FFF2-40B4-BE49-F238E27FC236}">
                <a16:creationId xmlns:a16="http://schemas.microsoft.com/office/drawing/2014/main" id="{54C983E8-FCEE-B685-3CE5-60593980A3D8}"/>
              </a:ext>
            </a:extLst>
          </p:cNvPr>
          <p:cNvSpPr txBox="1"/>
          <p:nvPr/>
        </p:nvSpPr>
        <p:spPr>
          <a:xfrm>
            <a:off x="1949188" y="2242363"/>
            <a:ext cx="3749301" cy="1028208"/>
          </a:xfrm>
          <a:prstGeom prst="rect">
            <a:avLst/>
          </a:prstGeom>
          <a:solidFill>
            <a:schemeClr val="bg1">
              <a:lumMod val="95000"/>
            </a:schemeClr>
          </a:solidFill>
        </p:spPr>
        <p:txBody>
          <a:bodyPr wrap="square" rtlCol="0" anchor="ctr">
            <a:noAutofit/>
          </a:bodyPr>
          <a:lstStyle/>
          <a:p>
            <a:pPr algn="l"/>
            <a:endParaRPr lang="en-GB" sz="1100"/>
          </a:p>
        </p:txBody>
      </p:sp>
      <p:cxnSp>
        <p:nvCxnSpPr>
          <p:cNvPr id="13" name="Straight Connector 12">
            <a:extLst>
              <a:ext uri="{FF2B5EF4-FFF2-40B4-BE49-F238E27FC236}">
                <a16:creationId xmlns:a16="http://schemas.microsoft.com/office/drawing/2014/main" id="{CEC4697E-491F-134E-D6E6-EC8C520034BB}"/>
              </a:ext>
            </a:extLst>
          </p:cNvPr>
          <p:cNvCxnSpPr/>
          <p:nvPr/>
        </p:nvCxnSpPr>
        <p:spPr>
          <a:xfrm>
            <a:off x="478240" y="2052320"/>
            <a:ext cx="106945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964F68-58B0-D001-DEBE-A663BDFF59C5}"/>
              </a:ext>
            </a:extLst>
          </p:cNvPr>
          <p:cNvSpPr txBox="1"/>
          <p:nvPr/>
        </p:nvSpPr>
        <p:spPr>
          <a:xfrm>
            <a:off x="5910492" y="2243309"/>
            <a:ext cx="1389600" cy="1028208"/>
          </a:xfrm>
          <a:prstGeom prst="rect">
            <a:avLst/>
          </a:prstGeom>
          <a:solidFill>
            <a:schemeClr val="accent2"/>
          </a:solidFill>
        </p:spPr>
        <p:txBody>
          <a:bodyPr wrap="square" rtlCol="0" anchor="ctr">
            <a:noAutofit/>
          </a:bodyPr>
          <a:lstStyle/>
          <a:p>
            <a:r>
              <a:rPr lang="en-GB" sz="1400" b="1">
                <a:solidFill>
                  <a:schemeClr val="bg1"/>
                </a:solidFill>
              </a:rPr>
              <a:t>Geographical Focus</a:t>
            </a:r>
          </a:p>
        </p:txBody>
      </p:sp>
      <p:sp>
        <p:nvSpPr>
          <p:cNvPr id="15" name="TextBox 14">
            <a:extLst>
              <a:ext uri="{FF2B5EF4-FFF2-40B4-BE49-F238E27FC236}">
                <a16:creationId xmlns:a16="http://schemas.microsoft.com/office/drawing/2014/main" id="{B6AEE168-19F9-A606-414A-D1D2D410A039}"/>
              </a:ext>
            </a:extLst>
          </p:cNvPr>
          <p:cNvSpPr txBox="1"/>
          <p:nvPr/>
        </p:nvSpPr>
        <p:spPr>
          <a:xfrm>
            <a:off x="7414345" y="2243309"/>
            <a:ext cx="3749040" cy="1028208"/>
          </a:xfrm>
          <a:prstGeom prst="rect">
            <a:avLst/>
          </a:prstGeom>
          <a:solidFill>
            <a:schemeClr val="bg1">
              <a:lumMod val="95000"/>
            </a:schemeClr>
          </a:solidFill>
        </p:spPr>
        <p:txBody>
          <a:bodyPr wrap="square" rtlCol="0" anchor="ctr">
            <a:noAutofit/>
          </a:bodyPr>
          <a:lstStyle/>
          <a:p>
            <a:pPr algn="l"/>
            <a:r>
              <a:rPr lang="en-GB" sz="1200"/>
              <a:t>Sub-Saharan Africa</a:t>
            </a:r>
          </a:p>
        </p:txBody>
      </p:sp>
      <p:sp>
        <p:nvSpPr>
          <p:cNvPr id="16" name="TextBox 15">
            <a:extLst>
              <a:ext uri="{FF2B5EF4-FFF2-40B4-BE49-F238E27FC236}">
                <a16:creationId xmlns:a16="http://schemas.microsoft.com/office/drawing/2014/main" id="{84D44A0C-E415-AAF4-192E-7378F7A165CD}"/>
              </a:ext>
            </a:extLst>
          </p:cNvPr>
          <p:cNvSpPr txBox="1"/>
          <p:nvPr/>
        </p:nvSpPr>
        <p:spPr>
          <a:xfrm>
            <a:off x="478240" y="3388356"/>
            <a:ext cx="1390650" cy="2341884"/>
          </a:xfrm>
          <a:prstGeom prst="rect">
            <a:avLst/>
          </a:prstGeom>
          <a:solidFill>
            <a:schemeClr val="accent2"/>
          </a:solidFill>
        </p:spPr>
        <p:txBody>
          <a:bodyPr wrap="square" rtlCol="0" anchor="ctr">
            <a:noAutofit/>
          </a:bodyPr>
          <a:lstStyle/>
          <a:p>
            <a:r>
              <a:rPr lang="en-GB" sz="1400" b="1">
                <a:solidFill>
                  <a:schemeClr val="bg1"/>
                </a:solidFill>
              </a:rPr>
              <a:t>Description</a:t>
            </a:r>
          </a:p>
        </p:txBody>
      </p:sp>
      <p:sp>
        <p:nvSpPr>
          <p:cNvPr id="17" name="TextBox 16">
            <a:extLst>
              <a:ext uri="{FF2B5EF4-FFF2-40B4-BE49-F238E27FC236}">
                <a16:creationId xmlns:a16="http://schemas.microsoft.com/office/drawing/2014/main" id="{D305D30E-A641-9EAB-762F-A46C46491341}"/>
              </a:ext>
            </a:extLst>
          </p:cNvPr>
          <p:cNvSpPr txBox="1"/>
          <p:nvPr/>
        </p:nvSpPr>
        <p:spPr>
          <a:xfrm>
            <a:off x="1980939" y="3388356"/>
            <a:ext cx="9191886" cy="2341884"/>
          </a:xfrm>
          <a:prstGeom prst="rect">
            <a:avLst/>
          </a:prstGeom>
          <a:solidFill>
            <a:schemeClr val="bg1">
              <a:lumMod val="95000"/>
            </a:schemeClr>
          </a:solidFill>
        </p:spPr>
        <p:txBody>
          <a:bodyPr wrap="square" rtlCol="0" anchor="ctr">
            <a:noAutofit/>
          </a:bodyPr>
          <a:lstStyle/>
          <a:p>
            <a:pPr algn="l"/>
            <a:r>
              <a:rPr lang="en-US" sz="1200" err="1"/>
              <a:t>AdOpes</a:t>
            </a:r>
            <a:r>
              <a:rPr lang="en-US" sz="1200"/>
              <a:t> Ltd. operates a </a:t>
            </a:r>
            <a:r>
              <a:rPr lang="en-US" sz="1200" err="1"/>
              <a:t>Microleasing</a:t>
            </a:r>
            <a:r>
              <a:rPr lang="en-US" sz="1200"/>
              <a:t> platform in East Africa, specifically developed and tested over 15 years in Kenya, Rwanda, Tanzania, and Uganda. The platform primarily serves smallholder farmers and microenterprises by providing productive assets through </a:t>
            </a:r>
            <a:r>
              <a:rPr lang="en-US" sz="1200" err="1"/>
              <a:t>microleases</a:t>
            </a:r>
            <a:r>
              <a:rPr lang="en-US" sz="1200"/>
              <a:t>. These assets are essential for mechanizing and professionalizing agricultural and business activities, thereby leading to larger yields, increased income, and enhanced net worth for the beneficiaries.</a:t>
            </a:r>
          </a:p>
          <a:p>
            <a:pPr algn="l"/>
            <a:endParaRPr lang="en-US" sz="1200"/>
          </a:p>
          <a:p>
            <a:pPr algn="l"/>
            <a:r>
              <a:rPr lang="en-US" sz="1200"/>
              <a:t>The innovation at the heart of </a:t>
            </a:r>
            <a:r>
              <a:rPr lang="en-US" sz="1200" err="1"/>
              <a:t>AdOpes</a:t>
            </a:r>
            <a:r>
              <a:rPr lang="en-US" sz="1200"/>
              <a:t>' model is the “</a:t>
            </a:r>
            <a:r>
              <a:rPr lang="en-US" sz="1200" err="1"/>
              <a:t>Microleasing</a:t>
            </a:r>
            <a:r>
              <a:rPr lang="en-US" sz="1200"/>
              <a:t> Fund,” a pioneering investment vehicle designed to offer capital specifically for asset financing tailored to the needs of its target demographic. This model addresses the critical gap in traditional financial systems that often exclude smallholder farmers and microenterprises due to their inability to provide collateral, small ticket sizes, and the misalignment of loan products with the agricultural sector's needs.</a:t>
            </a:r>
            <a:endParaRPr lang="en-GB" sz="1200"/>
          </a:p>
        </p:txBody>
      </p:sp>
      <p:sp>
        <p:nvSpPr>
          <p:cNvPr id="18" name="TextBox 17">
            <a:hlinkClick r:id="rId3"/>
            <a:extLst>
              <a:ext uri="{FF2B5EF4-FFF2-40B4-BE49-F238E27FC236}">
                <a16:creationId xmlns:a16="http://schemas.microsoft.com/office/drawing/2014/main" id="{EA654A98-1F4E-15CF-8F25-953100EF942C}"/>
              </a:ext>
            </a:extLst>
          </p:cNvPr>
          <p:cNvSpPr txBox="1"/>
          <p:nvPr/>
        </p:nvSpPr>
        <p:spPr>
          <a:xfrm>
            <a:off x="2194560" y="5923307"/>
            <a:ext cx="2690700" cy="368791"/>
          </a:xfrm>
          <a:prstGeom prst="rect">
            <a:avLst/>
          </a:prstGeom>
          <a:noFill/>
        </p:spPr>
        <p:txBody>
          <a:bodyPr wrap="square" rtlCol="0" anchor="ctr">
            <a:noAutofit/>
          </a:bodyPr>
          <a:lstStyle/>
          <a:p>
            <a:pPr algn="l"/>
            <a:r>
              <a:rPr lang="en-GB" sz="1200" b="1"/>
              <a:t>Find out more</a:t>
            </a:r>
          </a:p>
        </p:txBody>
      </p:sp>
      <p:pic>
        <p:nvPicPr>
          <p:cNvPr id="19" name="Image" descr="Image">
            <a:extLst>
              <a:ext uri="{FF2B5EF4-FFF2-40B4-BE49-F238E27FC236}">
                <a16:creationId xmlns:a16="http://schemas.microsoft.com/office/drawing/2014/main" id="{E7CB6A28-1A92-61DF-926B-5DAE58842E11}"/>
              </a:ext>
            </a:extLst>
          </p:cNvPr>
          <p:cNvPicPr>
            <a:picLocks noChangeAspect="1"/>
          </p:cNvPicPr>
          <p:nvPr/>
        </p:nvPicPr>
        <p:blipFill rotWithShape="1">
          <a:blip r:embed="rId4">
            <a:extLst>
              <a:ext uri="{28A0092B-C50C-407E-A947-70E740481C1C}">
                <a14:useLocalDpi xmlns:a14="http://schemas.microsoft.com/office/drawing/2010/main" val="0"/>
              </a:ext>
            </a:extLst>
          </a:blip>
          <a:srcRect r="-2700" b="-1042"/>
          <a:stretch/>
        </p:blipFill>
        <p:spPr>
          <a:xfrm>
            <a:off x="1980939" y="5957313"/>
            <a:ext cx="213621" cy="278485"/>
          </a:xfrm>
          <a:prstGeom prst="rect">
            <a:avLst/>
          </a:prstGeom>
          <a:ln w="12700">
            <a:miter lim="400000"/>
          </a:ln>
        </p:spPr>
      </p:pic>
      <p:grpSp>
        <p:nvGrpSpPr>
          <p:cNvPr id="31" name="Group 30">
            <a:extLst>
              <a:ext uri="{FF2B5EF4-FFF2-40B4-BE49-F238E27FC236}">
                <a16:creationId xmlns:a16="http://schemas.microsoft.com/office/drawing/2014/main" id="{775A3B70-FF89-37C3-03AD-0B584CE66F55}"/>
              </a:ext>
            </a:extLst>
          </p:cNvPr>
          <p:cNvGrpSpPr/>
          <p:nvPr/>
        </p:nvGrpSpPr>
        <p:grpSpPr>
          <a:xfrm>
            <a:off x="1907783" y="2484398"/>
            <a:ext cx="3749309" cy="719365"/>
            <a:chOff x="1144947" y="2353436"/>
            <a:chExt cx="4497967" cy="863007"/>
          </a:xfrm>
        </p:grpSpPr>
        <p:pic>
          <p:nvPicPr>
            <p:cNvPr id="26" name="Graphic 25">
              <a:extLst>
                <a:ext uri="{FF2B5EF4-FFF2-40B4-BE49-F238E27FC236}">
                  <a16:creationId xmlns:a16="http://schemas.microsoft.com/office/drawing/2014/main" id="{079DF9E5-1A5A-75CA-B4DF-BCA69BBA291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8051" t="5085" r="68008" b="70255"/>
            <a:stretch/>
          </p:blipFill>
          <p:spPr>
            <a:xfrm>
              <a:off x="2080607" y="2353436"/>
              <a:ext cx="878860" cy="804064"/>
            </a:xfrm>
            <a:prstGeom prst="rect">
              <a:avLst/>
            </a:prstGeom>
          </p:spPr>
        </p:pic>
        <p:pic>
          <p:nvPicPr>
            <p:cNvPr id="27" name="Graphic 26">
              <a:extLst>
                <a:ext uri="{FF2B5EF4-FFF2-40B4-BE49-F238E27FC236}">
                  <a16:creationId xmlns:a16="http://schemas.microsoft.com/office/drawing/2014/main" id="{8219BDB7-93C9-B404-16B9-8F1B8CBFAF8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261" t="5734" r="82798" b="69607"/>
            <a:stretch/>
          </p:blipFill>
          <p:spPr>
            <a:xfrm>
              <a:off x="1144947" y="2355004"/>
              <a:ext cx="941572" cy="861439"/>
            </a:xfrm>
            <a:prstGeom prst="rect">
              <a:avLst/>
            </a:prstGeom>
          </p:spPr>
        </p:pic>
        <p:pic>
          <p:nvPicPr>
            <p:cNvPr id="28" name="Graphic 27">
              <a:extLst>
                <a:ext uri="{FF2B5EF4-FFF2-40B4-BE49-F238E27FC236}">
                  <a16:creationId xmlns:a16="http://schemas.microsoft.com/office/drawing/2014/main" id="{880866B5-D429-FCF5-A700-630352045EF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528" t="67450" r="83798" b="8193"/>
            <a:stretch/>
          </p:blipFill>
          <p:spPr>
            <a:xfrm>
              <a:off x="4826190" y="2392432"/>
              <a:ext cx="816724" cy="811774"/>
            </a:xfrm>
            <a:prstGeom prst="rect">
              <a:avLst/>
            </a:prstGeom>
          </p:spPr>
        </p:pic>
        <p:pic>
          <p:nvPicPr>
            <p:cNvPr id="29" name="Graphic 28">
              <a:extLst>
                <a:ext uri="{FF2B5EF4-FFF2-40B4-BE49-F238E27FC236}">
                  <a16:creationId xmlns:a16="http://schemas.microsoft.com/office/drawing/2014/main" id="{8066D384-7FB1-C21C-6345-CA40ADB6098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1769" t="36847" r="2907" b="40383"/>
            <a:stretch/>
          </p:blipFill>
          <p:spPr>
            <a:xfrm>
              <a:off x="3863250" y="2385051"/>
              <a:ext cx="968854" cy="744723"/>
            </a:xfrm>
            <a:prstGeom prst="rect">
              <a:avLst/>
            </a:prstGeom>
          </p:spPr>
        </p:pic>
        <p:pic>
          <p:nvPicPr>
            <p:cNvPr id="30" name="Graphic 29">
              <a:extLst>
                <a:ext uri="{FF2B5EF4-FFF2-40B4-BE49-F238E27FC236}">
                  <a16:creationId xmlns:a16="http://schemas.microsoft.com/office/drawing/2014/main" id="{F167D2FC-DA10-9E76-34C5-384BB4EFD06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0203" t="36847" r="65292" b="38289"/>
            <a:stretch/>
          </p:blipFill>
          <p:spPr>
            <a:xfrm>
              <a:off x="2953555" y="2385051"/>
              <a:ext cx="915607" cy="811774"/>
            </a:xfrm>
            <a:prstGeom prst="rect">
              <a:avLst/>
            </a:prstGeom>
          </p:spPr>
        </p:pic>
      </p:grpSp>
      <p:sp>
        <p:nvSpPr>
          <p:cNvPr id="2" name="Textfeld 1">
            <a:extLst>
              <a:ext uri="{FF2B5EF4-FFF2-40B4-BE49-F238E27FC236}">
                <a16:creationId xmlns:a16="http://schemas.microsoft.com/office/drawing/2014/main" id="{3A9BF4D9-9033-7FAE-75C5-76B0594AF89C}"/>
              </a:ext>
            </a:extLst>
          </p:cNvPr>
          <p:cNvSpPr txBox="1"/>
          <p:nvPr/>
        </p:nvSpPr>
        <p:spPr>
          <a:xfrm>
            <a:off x="-35842" y="339541"/>
            <a:ext cx="1910280" cy="1180800"/>
          </a:xfrm>
          <a:prstGeom prst="rect">
            <a:avLst/>
          </a:prstGeom>
          <a:noFill/>
          <a:ln>
            <a:noFill/>
          </a:ln>
        </p:spPr>
        <p:txBody>
          <a:bodyPr wrap="square" rtlCol="0" anchor="ctr">
            <a:noAutofit/>
          </a:bodyPr>
          <a:lstStyle/>
          <a:p>
            <a:pPr marL="266700" algn="r">
              <a:lnSpc>
                <a:spcPts val="3520"/>
              </a:lnSpc>
            </a:pPr>
            <a:r>
              <a:rPr lang="en-GB" b="1" dirty="0">
                <a:latin typeface="+mj-lt"/>
              </a:rPr>
              <a:t>Innovation Window</a:t>
            </a:r>
          </a:p>
        </p:txBody>
      </p:sp>
    </p:spTree>
    <p:extLst>
      <p:ext uri="{BB962C8B-B14F-4D97-AF65-F5344CB8AC3E}">
        <p14:creationId xmlns:p14="http://schemas.microsoft.com/office/powerpoint/2010/main" val="71916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40C2-577B-7C77-CEF8-E0422DA2EA34}"/>
            </a:ext>
          </a:extLst>
        </p:cNvPr>
        <p:cNvGrpSpPr/>
        <p:nvPr/>
      </p:nvGrpSpPr>
      <p:grpSpPr>
        <a:xfrm>
          <a:off x="0" y="0"/>
          <a:ext cx="0" cy="0"/>
          <a:chOff x="0" y="0"/>
          <a:chExt cx="0" cy="0"/>
        </a:xfrm>
      </p:grpSpPr>
      <p:sp>
        <p:nvSpPr>
          <p:cNvPr id="11" name="Shape 0">
            <a:extLst>
              <a:ext uri="{FF2B5EF4-FFF2-40B4-BE49-F238E27FC236}">
                <a16:creationId xmlns:a16="http://schemas.microsoft.com/office/drawing/2014/main" id="{A146E6FE-3964-2167-1719-C2C5E5018DC0}"/>
              </a:ext>
            </a:extLst>
          </p:cNvPr>
          <p:cNvSpPr/>
          <p:nvPr/>
        </p:nvSpPr>
        <p:spPr>
          <a:xfrm>
            <a:off x="28396" y="0"/>
            <a:ext cx="2459038" cy="6858000"/>
          </a:xfrm>
          <a:prstGeom prst="roundRect">
            <a:avLst>
              <a:gd name="adj" fmla="val -32000"/>
            </a:avLst>
          </a:prstGeom>
          <a:solidFill>
            <a:srgbClr val="121212">
              <a:alpha val="4000"/>
            </a:srgbClr>
          </a:solidFill>
          <a:ln/>
        </p:spPr>
        <p:txBody>
          <a:bodyPr/>
          <a:lstStyle/>
          <a:p>
            <a:endParaRPr lang="en-GB" sz="2400" dirty="0"/>
          </a:p>
        </p:txBody>
      </p:sp>
      <p:sp>
        <p:nvSpPr>
          <p:cNvPr id="47" name="Text 0">
            <a:extLst>
              <a:ext uri="{FF2B5EF4-FFF2-40B4-BE49-F238E27FC236}">
                <a16:creationId xmlns:a16="http://schemas.microsoft.com/office/drawing/2014/main" id="{9149A5B3-446C-EC1C-B3F0-C3C52164E8DF}"/>
              </a:ext>
            </a:extLst>
          </p:cNvPr>
          <p:cNvSpPr/>
          <p:nvPr/>
        </p:nvSpPr>
        <p:spPr>
          <a:xfrm>
            <a:off x="269029" y="451443"/>
            <a:ext cx="2155919" cy="2447969"/>
          </a:xfrm>
          <a:prstGeom prst="rect">
            <a:avLst/>
          </a:prstGeom>
          <a:noFill/>
          <a:ln/>
        </p:spPr>
        <p:txBody>
          <a:bodyPr wrap="square" lIns="0" tIns="0" rIns="0" bIns="0" rtlCol="0" anchor="t"/>
          <a:lstStyle/>
          <a:p>
            <a:pPr>
              <a:lnSpc>
                <a:spcPts val="3520"/>
              </a:lnSpc>
            </a:pPr>
            <a:br>
              <a:rPr lang="en-US" sz="3200" i="1" dirty="0">
                <a:latin typeface="Gogh Extra Bold" pitchFamily="2" charset="0"/>
                <a:ea typeface="Aileron" pitchFamily="34" charset="-122"/>
              </a:rPr>
            </a:br>
            <a:r>
              <a:rPr lang="en-US" b="1" dirty="0">
                <a:latin typeface="+mj-lt"/>
              </a:rPr>
              <a:t>Product Window – </a:t>
            </a:r>
          </a:p>
          <a:p>
            <a:pPr>
              <a:lnSpc>
                <a:spcPts val="3520"/>
              </a:lnSpc>
            </a:pPr>
            <a:r>
              <a:rPr lang="en-US" b="1" dirty="0">
                <a:latin typeface="+mj-lt"/>
              </a:rPr>
              <a:t>first winners </a:t>
            </a:r>
          </a:p>
        </p:txBody>
      </p:sp>
      <p:sp>
        <p:nvSpPr>
          <p:cNvPr id="3" name="Text 0">
            <a:extLst>
              <a:ext uri="{FF2B5EF4-FFF2-40B4-BE49-F238E27FC236}">
                <a16:creationId xmlns:a16="http://schemas.microsoft.com/office/drawing/2014/main" id="{73007F49-CE4B-712E-E16C-C674AF5782EB}"/>
              </a:ext>
            </a:extLst>
          </p:cNvPr>
          <p:cNvSpPr/>
          <p:nvPr/>
        </p:nvSpPr>
        <p:spPr>
          <a:xfrm>
            <a:off x="269028" y="3099393"/>
            <a:ext cx="2155919" cy="2447969"/>
          </a:xfrm>
          <a:prstGeom prst="rect">
            <a:avLst/>
          </a:prstGeom>
          <a:noFill/>
          <a:ln/>
        </p:spPr>
        <p:txBody>
          <a:bodyPr wrap="square" lIns="0" tIns="0" rIns="0" bIns="0" rtlCol="0" anchor="t"/>
          <a:lstStyle/>
          <a:p>
            <a:pPr>
              <a:lnSpc>
                <a:spcPts val="3520"/>
              </a:lnSpc>
            </a:pPr>
            <a:br>
              <a:rPr lang="en-US" sz="3200" i="1" dirty="0">
                <a:latin typeface="Gogh Extra Bold" pitchFamily="2" charset="0"/>
                <a:ea typeface="Aileron" pitchFamily="34" charset="-122"/>
              </a:rPr>
            </a:br>
            <a:endParaRPr lang="en-US" b="1" dirty="0">
              <a:latin typeface="+mj-lt"/>
            </a:endParaRPr>
          </a:p>
        </p:txBody>
      </p:sp>
      <p:sp>
        <p:nvSpPr>
          <p:cNvPr id="7" name="TextBox 6">
            <a:extLst>
              <a:ext uri="{FF2B5EF4-FFF2-40B4-BE49-F238E27FC236}">
                <a16:creationId xmlns:a16="http://schemas.microsoft.com/office/drawing/2014/main" id="{2EEDC292-4DF8-F34F-2791-AEDBD5D9EC05}"/>
              </a:ext>
            </a:extLst>
          </p:cNvPr>
          <p:cNvSpPr txBox="1"/>
          <p:nvPr/>
        </p:nvSpPr>
        <p:spPr>
          <a:xfrm>
            <a:off x="4215661" y="1534273"/>
            <a:ext cx="1347409" cy="368791"/>
          </a:xfrm>
          <a:prstGeom prst="rect">
            <a:avLst/>
          </a:prstGeom>
          <a:solidFill>
            <a:schemeClr val="tx2">
              <a:lumMod val="50000"/>
              <a:lumOff val="50000"/>
            </a:schemeClr>
          </a:solidFill>
        </p:spPr>
        <p:txBody>
          <a:bodyPr wrap="square" rtlCol="0" anchor="ctr">
            <a:noAutofit/>
          </a:bodyPr>
          <a:lstStyle/>
          <a:p>
            <a:r>
              <a:rPr lang="en-GB" sz="1200" b="1">
                <a:solidFill>
                  <a:schemeClr val="bg1"/>
                </a:solidFill>
              </a:rPr>
              <a:t>Asset Class</a:t>
            </a:r>
          </a:p>
        </p:txBody>
      </p:sp>
      <p:sp>
        <p:nvSpPr>
          <p:cNvPr id="8" name="TextBox 7">
            <a:extLst>
              <a:ext uri="{FF2B5EF4-FFF2-40B4-BE49-F238E27FC236}">
                <a16:creationId xmlns:a16="http://schemas.microsoft.com/office/drawing/2014/main" id="{FC537360-544D-32F3-FCA6-27DD1CEE813A}"/>
              </a:ext>
            </a:extLst>
          </p:cNvPr>
          <p:cNvSpPr txBox="1"/>
          <p:nvPr/>
        </p:nvSpPr>
        <p:spPr>
          <a:xfrm>
            <a:off x="5718360" y="1533155"/>
            <a:ext cx="2607035" cy="368791"/>
          </a:xfrm>
          <a:prstGeom prst="rect">
            <a:avLst/>
          </a:prstGeom>
          <a:solidFill>
            <a:schemeClr val="bg1">
              <a:lumMod val="95000"/>
            </a:schemeClr>
          </a:solidFill>
        </p:spPr>
        <p:txBody>
          <a:bodyPr wrap="square" rtlCol="0" anchor="ctr">
            <a:noAutofit/>
          </a:bodyPr>
          <a:lstStyle/>
          <a:p>
            <a:r>
              <a:rPr lang="en-GB" sz="1200" dirty="0">
                <a:solidFill>
                  <a:schemeClr val="tx1"/>
                </a:solidFill>
                <a:latin typeface="+mn-lt"/>
              </a:rPr>
              <a:t>Debt, mezzanine, and equity (majority debt instruments)</a:t>
            </a:r>
          </a:p>
        </p:txBody>
      </p:sp>
      <p:sp>
        <p:nvSpPr>
          <p:cNvPr id="9" name="TextBox 8">
            <a:extLst>
              <a:ext uri="{FF2B5EF4-FFF2-40B4-BE49-F238E27FC236}">
                <a16:creationId xmlns:a16="http://schemas.microsoft.com/office/drawing/2014/main" id="{B2E2D07C-3A1A-C2C7-5D5E-C43897F375BE}"/>
              </a:ext>
            </a:extLst>
          </p:cNvPr>
          <p:cNvSpPr txBox="1"/>
          <p:nvPr/>
        </p:nvSpPr>
        <p:spPr>
          <a:xfrm>
            <a:off x="8687353" y="1533156"/>
            <a:ext cx="1603888" cy="368791"/>
          </a:xfrm>
          <a:prstGeom prst="rect">
            <a:avLst/>
          </a:prstGeom>
          <a:solidFill>
            <a:schemeClr val="tx2">
              <a:lumMod val="50000"/>
              <a:lumOff val="50000"/>
            </a:schemeClr>
          </a:solidFill>
        </p:spPr>
        <p:txBody>
          <a:bodyPr wrap="square" rtlCol="0" anchor="ctr">
            <a:noAutofit/>
          </a:bodyPr>
          <a:lstStyle/>
          <a:p>
            <a:r>
              <a:rPr lang="en-GB" sz="1200" b="1">
                <a:solidFill>
                  <a:schemeClr val="bg1"/>
                </a:solidFill>
              </a:rPr>
              <a:t>Investment Amount</a:t>
            </a:r>
          </a:p>
        </p:txBody>
      </p:sp>
      <p:sp>
        <p:nvSpPr>
          <p:cNvPr id="10" name="TextBox 9">
            <a:extLst>
              <a:ext uri="{FF2B5EF4-FFF2-40B4-BE49-F238E27FC236}">
                <a16:creationId xmlns:a16="http://schemas.microsoft.com/office/drawing/2014/main" id="{D1F984DC-411C-4669-2141-8B265FF758DA}"/>
              </a:ext>
            </a:extLst>
          </p:cNvPr>
          <p:cNvSpPr txBox="1"/>
          <p:nvPr/>
        </p:nvSpPr>
        <p:spPr>
          <a:xfrm>
            <a:off x="10454762" y="1533155"/>
            <a:ext cx="1468209" cy="368791"/>
          </a:xfrm>
          <a:prstGeom prst="rect">
            <a:avLst/>
          </a:prstGeom>
          <a:solidFill>
            <a:schemeClr val="bg1">
              <a:lumMod val="95000"/>
            </a:schemeClr>
          </a:solidFill>
        </p:spPr>
        <p:txBody>
          <a:bodyPr wrap="square" rtlCol="0" anchor="ctr">
            <a:noAutofit/>
          </a:bodyPr>
          <a:lstStyle/>
          <a:p>
            <a:pPr algn="l"/>
            <a:r>
              <a:rPr lang="en-GB" sz="1200"/>
              <a:t>CHF 2 million</a:t>
            </a:r>
          </a:p>
        </p:txBody>
      </p:sp>
      <p:sp>
        <p:nvSpPr>
          <p:cNvPr id="17" name="TextBox 16">
            <a:extLst>
              <a:ext uri="{FF2B5EF4-FFF2-40B4-BE49-F238E27FC236}">
                <a16:creationId xmlns:a16="http://schemas.microsoft.com/office/drawing/2014/main" id="{CD43D0A1-F0BC-E512-9706-ACFB81890CC0}"/>
              </a:ext>
            </a:extLst>
          </p:cNvPr>
          <p:cNvSpPr txBox="1"/>
          <p:nvPr/>
        </p:nvSpPr>
        <p:spPr>
          <a:xfrm>
            <a:off x="4215661" y="1226393"/>
            <a:ext cx="1347409" cy="246770"/>
          </a:xfrm>
          <a:prstGeom prst="rect">
            <a:avLst/>
          </a:prstGeom>
          <a:solidFill>
            <a:schemeClr val="tx2">
              <a:lumMod val="50000"/>
              <a:lumOff val="50000"/>
            </a:schemeClr>
          </a:solidFill>
        </p:spPr>
        <p:txBody>
          <a:bodyPr wrap="square" rtlCol="0" anchor="ctr">
            <a:noAutofit/>
          </a:bodyPr>
          <a:lstStyle/>
          <a:p>
            <a:r>
              <a:rPr lang="en-GB" sz="1200" b="1" dirty="0">
                <a:solidFill>
                  <a:schemeClr val="bg1"/>
                </a:solidFill>
              </a:rPr>
              <a:t>Fund Name</a:t>
            </a:r>
          </a:p>
        </p:txBody>
      </p:sp>
      <p:sp>
        <p:nvSpPr>
          <p:cNvPr id="18" name="TextBox 17">
            <a:extLst>
              <a:ext uri="{FF2B5EF4-FFF2-40B4-BE49-F238E27FC236}">
                <a16:creationId xmlns:a16="http://schemas.microsoft.com/office/drawing/2014/main" id="{EA1BC136-BD9B-42D2-A135-861B16E7FD03}"/>
              </a:ext>
            </a:extLst>
          </p:cNvPr>
          <p:cNvSpPr txBox="1"/>
          <p:nvPr/>
        </p:nvSpPr>
        <p:spPr>
          <a:xfrm>
            <a:off x="5718360" y="1225275"/>
            <a:ext cx="2607035" cy="246770"/>
          </a:xfrm>
          <a:prstGeom prst="rect">
            <a:avLst/>
          </a:prstGeom>
          <a:solidFill>
            <a:schemeClr val="bg1">
              <a:lumMod val="95000"/>
            </a:schemeClr>
          </a:solidFill>
        </p:spPr>
        <p:txBody>
          <a:bodyPr wrap="square" rtlCol="0" anchor="ctr">
            <a:noAutofit/>
          </a:bodyPr>
          <a:lstStyle/>
          <a:p>
            <a:pPr algn="l"/>
            <a:r>
              <a:rPr lang="en-GB" sz="1200" b="1" dirty="0"/>
              <a:t>Sustainable Land Fund 2 (SLF2)</a:t>
            </a:r>
          </a:p>
        </p:txBody>
      </p:sp>
      <p:sp>
        <p:nvSpPr>
          <p:cNvPr id="19" name="TextBox 18">
            <a:extLst>
              <a:ext uri="{FF2B5EF4-FFF2-40B4-BE49-F238E27FC236}">
                <a16:creationId xmlns:a16="http://schemas.microsoft.com/office/drawing/2014/main" id="{404F1EBD-4EAD-45A2-56B3-4D91DCE52DE8}"/>
              </a:ext>
            </a:extLst>
          </p:cNvPr>
          <p:cNvSpPr txBox="1"/>
          <p:nvPr/>
        </p:nvSpPr>
        <p:spPr>
          <a:xfrm>
            <a:off x="8687353" y="1225277"/>
            <a:ext cx="1603888" cy="246770"/>
          </a:xfrm>
          <a:prstGeom prst="rect">
            <a:avLst/>
          </a:prstGeom>
          <a:solidFill>
            <a:schemeClr val="tx2">
              <a:lumMod val="50000"/>
              <a:lumOff val="50000"/>
            </a:schemeClr>
          </a:solidFill>
        </p:spPr>
        <p:txBody>
          <a:bodyPr wrap="square" rtlCol="0" anchor="ctr">
            <a:noAutofit/>
          </a:bodyPr>
          <a:lstStyle/>
          <a:p>
            <a:r>
              <a:rPr lang="en-GB" sz="1100" b="1">
                <a:solidFill>
                  <a:schemeClr val="bg1"/>
                </a:solidFill>
              </a:rPr>
              <a:t>Form of SIFI Capital</a:t>
            </a:r>
          </a:p>
        </p:txBody>
      </p:sp>
      <p:sp>
        <p:nvSpPr>
          <p:cNvPr id="20" name="TextBox 19">
            <a:extLst>
              <a:ext uri="{FF2B5EF4-FFF2-40B4-BE49-F238E27FC236}">
                <a16:creationId xmlns:a16="http://schemas.microsoft.com/office/drawing/2014/main" id="{42C73319-FB2C-9727-D89D-E7F5B8E96DF6}"/>
              </a:ext>
            </a:extLst>
          </p:cNvPr>
          <p:cNvSpPr txBox="1"/>
          <p:nvPr/>
        </p:nvSpPr>
        <p:spPr>
          <a:xfrm>
            <a:off x="10454762" y="1225276"/>
            <a:ext cx="1468209" cy="246770"/>
          </a:xfrm>
          <a:prstGeom prst="rect">
            <a:avLst/>
          </a:prstGeom>
          <a:solidFill>
            <a:schemeClr val="bg1">
              <a:lumMod val="95000"/>
            </a:schemeClr>
          </a:solidFill>
        </p:spPr>
        <p:txBody>
          <a:bodyPr wrap="square" rtlCol="0" anchor="ctr">
            <a:noAutofit/>
          </a:bodyPr>
          <a:lstStyle/>
          <a:p>
            <a:pPr algn="l"/>
            <a:r>
              <a:rPr lang="en-GB" sz="1200" dirty="0"/>
              <a:t>First-Loss Equity</a:t>
            </a:r>
          </a:p>
        </p:txBody>
      </p:sp>
      <p:pic>
        <p:nvPicPr>
          <p:cNvPr id="21" name="Picture 20" descr="A black text with blue and purple circles and snowflakes&#10;&#10;Description automatically generated">
            <a:extLst>
              <a:ext uri="{FF2B5EF4-FFF2-40B4-BE49-F238E27FC236}">
                <a16:creationId xmlns:a16="http://schemas.microsoft.com/office/drawing/2014/main" id="{F9F554FA-6442-EAB8-6BD9-5D2B3550A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409" y="1160479"/>
            <a:ext cx="1504129" cy="684571"/>
          </a:xfrm>
          <a:prstGeom prst="rect">
            <a:avLst/>
          </a:prstGeom>
        </p:spPr>
      </p:pic>
      <p:sp>
        <p:nvSpPr>
          <p:cNvPr id="24" name="TextBox 23">
            <a:extLst>
              <a:ext uri="{FF2B5EF4-FFF2-40B4-BE49-F238E27FC236}">
                <a16:creationId xmlns:a16="http://schemas.microsoft.com/office/drawing/2014/main" id="{61762FE5-60F0-688A-417A-4101A4B2BD67}"/>
              </a:ext>
            </a:extLst>
          </p:cNvPr>
          <p:cNvSpPr txBox="1"/>
          <p:nvPr/>
        </p:nvSpPr>
        <p:spPr>
          <a:xfrm>
            <a:off x="4215660" y="2064692"/>
            <a:ext cx="7707311" cy="461665"/>
          </a:xfrm>
          <a:prstGeom prst="rect">
            <a:avLst/>
          </a:prstGeom>
          <a:solidFill>
            <a:schemeClr val="bg1">
              <a:lumMod val="95000"/>
            </a:schemeClr>
          </a:solidFill>
        </p:spPr>
        <p:txBody>
          <a:bodyPr wrap="square" rtlCol="0">
            <a:spAutoFit/>
          </a:bodyPr>
          <a:lstStyle/>
          <a:p>
            <a:r>
              <a:rPr lang="en-GB" sz="1200" dirty="0" err="1"/>
              <a:t>Mirova</a:t>
            </a:r>
            <a:r>
              <a:rPr lang="en-GB" sz="1200" dirty="0"/>
              <a:t> SLF2 focuses on reversing the adverse effects of deforestation and land degradation through sustainable forestry and agriculture, directly impacting climate resilience and biodiversity.</a:t>
            </a:r>
            <a:endParaRPr lang="LID4096" sz="1200" dirty="0"/>
          </a:p>
        </p:txBody>
      </p:sp>
      <p:pic>
        <p:nvPicPr>
          <p:cNvPr id="25" name="Picture 24">
            <a:extLst>
              <a:ext uri="{FF2B5EF4-FFF2-40B4-BE49-F238E27FC236}">
                <a16:creationId xmlns:a16="http://schemas.microsoft.com/office/drawing/2014/main" id="{BF82A908-F3E9-95E5-962B-04DAB6404006}"/>
              </a:ext>
            </a:extLst>
          </p:cNvPr>
          <p:cNvPicPr>
            <a:picLocks noChangeAspect="1"/>
          </p:cNvPicPr>
          <p:nvPr/>
        </p:nvPicPr>
        <p:blipFill>
          <a:blip r:embed="rId4"/>
          <a:stretch>
            <a:fillRect/>
          </a:stretch>
        </p:blipFill>
        <p:spPr>
          <a:xfrm>
            <a:off x="3040866" y="2008057"/>
            <a:ext cx="550059" cy="589349"/>
          </a:xfrm>
          <a:prstGeom prst="rect">
            <a:avLst/>
          </a:prstGeom>
        </p:spPr>
      </p:pic>
      <p:pic>
        <p:nvPicPr>
          <p:cNvPr id="27" name="Picture 26" descr="A blue text on a black background&#10;&#10;Description automatically generated">
            <a:extLst>
              <a:ext uri="{FF2B5EF4-FFF2-40B4-BE49-F238E27FC236}">
                <a16:creationId xmlns:a16="http://schemas.microsoft.com/office/drawing/2014/main" id="{F2F3714A-3454-5048-F037-BEBF26BD1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693" y="3012355"/>
            <a:ext cx="1468754" cy="320952"/>
          </a:xfrm>
          <a:prstGeom prst="rect">
            <a:avLst/>
          </a:prstGeom>
        </p:spPr>
      </p:pic>
      <p:sp>
        <p:nvSpPr>
          <p:cNvPr id="40" name="TextBox 39">
            <a:extLst>
              <a:ext uri="{FF2B5EF4-FFF2-40B4-BE49-F238E27FC236}">
                <a16:creationId xmlns:a16="http://schemas.microsoft.com/office/drawing/2014/main" id="{FC331FE2-0DB0-C15D-6284-AD7DDA2FF987}"/>
              </a:ext>
            </a:extLst>
          </p:cNvPr>
          <p:cNvSpPr txBox="1"/>
          <p:nvPr/>
        </p:nvSpPr>
        <p:spPr>
          <a:xfrm>
            <a:off x="4215660" y="3334425"/>
            <a:ext cx="1371129" cy="368791"/>
          </a:xfrm>
          <a:prstGeom prst="rect">
            <a:avLst/>
          </a:prstGeom>
          <a:solidFill>
            <a:schemeClr val="tx2">
              <a:lumMod val="50000"/>
              <a:lumOff val="50000"/>
            </a:schemeClr>
          </a:solidFill>
        </p:spPr>
        <p:txBody>
          <a:bodyPr wrap="square" rtlCol="0" anchor="ctr">
            <a:noAutofit/>
          </a:bodyPr>
          <a:lstStyle/>
          <a:p>
            <a:r>
              <a:rPr lang="en-GB" sz="1200" b="1">
                <a:solidFill>
                  <a:schemeClr val="bg1"/>
                </a:solidFill>
              </a:rPr>
              <a:t>Asset Class</a:t>
            </a:r>
          </a:p>
        </p:txBody>
      </p:sp>
      <p:sp>
        <p:nvSpPr>
          <p:cNvPr id="41" name="TextBox 40">
            <a:extLst>
              <a:ext uri="{FF2B5EF4-FFF2-40B4-BE49-F238E27FC236}">
                <a16:creationId xmlns:a16="http://schemas.microsoft.com/office/drawing/2014/main" id="{5C064946-3323-A11E-7E4F-42913DE4CB07}"/>
              </a:ext>
            </a:extLst>
          </p:cNvPr>
          <p:cNvSpPr txBox="1"/>
          <p:nvPr/>
        </p:nvSpPr>
        <p:spPr>
          <a:xfrm>
            <a:off x="5718359" y="3333307"/>
            <a:ext cx="2652929" cy="368791"/>
          </a:xfrm>
          <a:prstGeom prst="rect">
            <a:avLst/>
          </a:prstGeom>
          <a:solidFill>
            <a:schemeClr val="bg1">
              <a:lumMod val="95000"/>
            </a:schemeClr>
          </a:solidFill>
        </p:spPr>
        <p:txBody>
          <a:bodyPr wrap="square" rtlCol="0" anchor="ctr">
            <a:noAutofit/>
          </a:bodyPr>
          <a:lstStyle/>
          <a:p>
            <a:r>
              <a:rPr lang="en-US" sz="1200" dirty="0">
                <a:solidFill>
                  <a:schemeClr val="tx1"/>
                </a:solidFill>
                <a:latin typeface="+mn-lt"/>
              </a:rPr>
              <a:t>Partial Guarantees</a:t>
            </a:r>
            <a:endParaRPr lang="en-GB" sz="1200" dirty="0">
              <a:solidFill>
                <a:schemeClr val="tx1"/>
              </a:solidFill>
              <a:latin typeface="+mn-lt"/>
            </a:endParaRPr>
          </a:p>
        </p:txBody>
      </p:sp>
      <p:sp>
        <p:nvSpPr>
          <p:cNvPr id="42" name="TextBox 41">
            <a:extLst>
              <a:ext uri="{FF2B5EF4-FFF2-40B4-BE49-F238E27FC236}">
                <a16:creationId xmlns:a16="http://schemas.microsoft.com/office/drawing/2014/main" id="{359FB5C8-FD4E-7E7A-BDBC-547068E230EC}"/>
              </a:ext>
            </a:extLst>
          </p:cNvPr>
          <p:cNvSpPr txBox="1"/>
          <p:nvPr/>
        </p:nvSpPr>
        <p:spPr>
          <a:xfrm>
            <a:off x="8687351" y="3333308"/>
            <a:ext cx="1632123" cy="368791"/>
          </a:xfrm>
          <a:prstGeom prst="rect">
            <a:avLst/>
          </a:prstGeom>
          <a:solidFill>
            <a:schemeClr val="tx2">
              <a:lumMod val="50000"/>
              <a:lumOff val="50000"/>
            </a:schemeClr>
          </a:solidFill>
        </p:spPr>
        <p:txBody>
          <a:bodyPr wrap="square" rtlCol="0" anchor="ctr">
            <a:noAutofit/>
          </a:bodyPr>
          <a:lstStyle/>
          <a:p>
            <a:r>
              <a:rPr lang="en-GB" sz="1200" b="1">
                <a:solidFill>
                  <a:schemeClr val="bg1"/>
                </a:solidFill>
              </a:rPr>
              <a:t>Investment Amount</a:t>
            </a:r>
          </a:p>
        </p:txBody>
      </p:sp>
      <p:sp>
        <p:nvSpPr>
          <p:cNvPr id="43" name="TextBox 42">
            <a:extLst>
              <a:ext uri="{FF2B5EF4-FFF2-40B4-BE49-F238E27FC236}">
                <a16:creationId xmlns:a16="http://schemas.microsoft.com/office/drawing/2014/main" id="{C9EF8152-73A7-CE49-1F84-6D7896835815}"/>
              </a:ext>
            </a:extLst>
          </p:cNvPr>
          <p:cNvSpPr txBox="1"/>
          <p:nvPr/>
        </p:nvSpPr>
        <p:spPr>
          <a:xfrm>
            <a:off x="10454761" y="3333307"/>
            <a:ext cx="1518280" cy="368791"/>
          </a:xfrm>
          <a:prstGeom prst="rect">
            <a:avLst/>
          </a:prstGeom>
          <a:solidFill>
            <a:schemeClr val="bg1">
              <a:lumMod val="95000"/>
            </a:schemeClr>
          </a:solidFill>
        </p:spPr>
        <p:txBody>
          <a:bodyPr wrap="square" rtlCol="0" anchor="ctr">
            <a:noAutofit/>
          </a:bodyPr>
          <a:lstStyle/>
          <a:p>
            <a:pPr algn="l"/>
            <a:r>
              <a:rPr lang="en-GB" sz="1200"/>
              <a:t>CHF 2 million</a:t>
            </a:r>
          </a:p>
        </p:txBody>
      </p:sp>
      <p:sp>
        <p:nvSpPr>
          <p:cNvPr id="44" name="TextBox 43">
            <a:extLst>
              <a:ext uri="{FF2B5EF4-FFF2-40B4-BE49-F238E27FC236}">
                <a16:creationId xmlns:a16="http://schemas.microsoft.com/office/drawing/2014/main" id="{E3CD88AD-6E05-192F-56F0-7AE2607D75E1}"/>
              </a:ext>
            </a:extLst>
          </p:cNvPr>
          <p:cNvSpPr txBox="1"/>
          <p:nvPr/>
        </p:nvSpPr>
        <p:spPr>
          <a:xfrm>
            <a:off x="4215660" y="3026545"/>
            <a:ext cx="1371129" cy="246770"/>
          </a:xfrm>
          <a:prstGeom prst="rect">
            <a:avLst/>
          </a:prstGeom>
          <a:solidFill>
            <a:schemeClr val="tx2">
              <a:lumMod val="50000"/>
              <a:lumOff val="50000"/>
            </a:schemeClr>
          </a:solidFill>
        </p:spPr>
        <p:txBody>
          <a:bodyPr wrap="square" rtlCol="0" anchor="ctr">
            <a:noAutofit/>
          </a:bodyPr>
          <a:lstStyle/>
          <a:p>
            <a:r>
              <a:rPr lang="en-GB" sz="1200" b="1" dirty="0">
                <a:solidFill>
                  <a:schemeClr val="bg1"/>
                </a:solidFill>
              </a:rPr>
              <a:t>Fund Name</a:t>
            </a:r>
          </a:p>
        </p:txBody>
      </p:sp>
      <p:sp>
        <p:nvSpPr>
          <p:cNvPr id="45" name="TextBox 44">
            <a:extLst>
              <a:ext uri="{FF2B5EF4-FFF2-40B4-BE49-F238E27FC236}">
                <a16:creationId xmlns:a16="http://schemas.microsoft.com/office/drawing/2014/main" id="{AEE4C727-E394-6F11-3DF0-7BDF943727DD}"/>
              </a:ext>
            </a:extLst>
          </p:cNvPr>
          <p:cNvSpPr txBox="1"/>
          <p:nvPr/>
        </p:nvSpPr>
        <p:spPr>
          <a:xfrm>
            <a:off x="5718359" y="3025427"/>
            <a:ext cx="2652929" cy="246770"/>
          </a:xfrm>
          <a:prstGeom prst="rect">
            <a:avLst/>
          </a:prstGeom>
          <a:solidFill>
            <a:schemeClr val="bg1">
              <a:lumMod val="95000"/>
            </a:schemeClr>
          </a:solidFill>
        </p:spPr>
        <p:txBody>
          <a:bodyPr wrap="square" rtlCol="0" anchor="ctr">
            <a:noAutofit/>
          </a:bodyPr>
          <a:lstStyle/>
          <a:p>
            <a:pPr algn="l"/>
            <a:r>
              <a:rPr lang="en-GB" sz="1200" b="1" dirty="0"/>
              <a:t>AGRI3 Fund</a:t>
            </a:r>
          </a:p>
        </p:txBody>
      </p:sp>
      <p:sp>
        <p:nvSpPr>
          <p:cNvPr id="46" name="TextBox 45">
            <a:extLst>
              <a:ext uri="{FF2B5EF4-FFF2-40B4-BE49-F238E27FC236}">
                <a16:creationId xmlns:a16="http://schemas.microsoft.com/office/drawing/2014/main" id="{3F2C2B31-BADB-7D11-E8B6-EF05842209C6}"/>
              </a:ext>
            </a:extLst>
          </p:cNvPr>
          <p:cNvSpPr txBox="1"/>
          <p:nvPr/>
        </p:nvSpPr>
        <p:spPr>
          <a:xfrm>
            <a:off x="8687351" y="3025429"/>
            <a:ext cx="1632123" cy="246770"/>
          </a:xfrm>
          <a:prstGeom prst="rect">
            <a:avLst/>
          </a:prstGeom>
          <a:solidFill>
            <a:schemeClr val="tx2">
              <a:lumMod val="50000"/>
              <a:lumOff val="50000"/>
            </a:schemeClr>
          </a:solidFill>
        </p:spPr>
        <p:txBody>
          <a:bodyPr wrap="square" rtlCol="0" anchor="ctr">
            <a:noAutofit/>
          </a:bodyPr>
          <a:lstStyle/>
          <a:p>
            <a:r>
              <a:rPr lang="en-GB" sz="1100" b="1">
                <a:solidFill>
                  <a:schemeClr val="bg1"/>
                </a:solidFill>
              </a:rPr>
              <a:t>Form of SIFI Capital</a:t>
            </a:r>
          </a:p>
        </p:txBody>
      </p:sp>
      <p:sp>
        <p:nvSpPr>
          <p:cNvPr id="48" name="TextBox 47">
            <a:extLst>
              <a:ext uri="{FF2B5EF4-FFF2-40B4-BE49-F238E27FC236}">
                <a16:creationId xmlns:a16="http://schemas.microsoft.com/office/drawing/2014/main" id="{2173BAD8-855B-B371-B290-E4376EEDEA5E}"/>
              </a:ext>
            </a:extLst>
          </p:cNvPr>
          <p:cNvSpPr txBox="1"/>
          <p:nvPr/>
        </p:nvSpPr>
        <p:spPr>
          <a:xfrm>
            <a:off x="10454761" y="3025428"/>
            <a:ext cx="1518280" cy="246770"/>
          </a:xfrm>
          <a:prstGeom prst="rect">
            <a:avLst/>
          </a:prstGeom>
          <a:solidFill>
            <a:schemeClr val="bg1">
              <a:lumMod val="95000"/>
            </a:schemeClr>
          </a:solidFill>
        </p:spPr>
        <p:txBody>
          <a:bodyPr wrap="square" rtlCol="0" anchor="ctr">
            <a:noAutofit/>
          </a:bodyPr>
          <a:lstStyle/>
          <a:p>
            <a:pPr algn="l"/>
            <a:r>
              <a:rPr lang="en-GB" sz="1200" dirty="0"/>
              <a:t>First-Loss Equity</a:t>
            </a:r>
          </a:p>
        </p:txBody>
      </p:sp>
      <p:sp>
        <p:nvSpPr>
          <p:cNvPr id="49" name="TextBox 48">
            <a:extLst>
              <a:ext uri="{FF2B5EF4-FFF2-40B4-BE49-F238E27FC236}">
                <a16:creationId xmlns:a16="http://schemas.microsoft.com/office/drawing/2014/main" id="{3D630C13-2F3B-D0ED-D5A1-568AB98B44C8}"/>
              </a:ext>
            </a:extLst>
          </p:cNvPr>
          <p:cNvSpPr txBox="1"/>
          <p:nvPr/>
        </p:nvSpPr>
        <p:spPr>
          <a:xfrm>
            <a:off x="4215659" y="3864844"/>
            <a:ext cx="7757381" cy="646331"/>
          </a:xfrm>
          <a:prstGeom prst="rect">
            <a:avLst/>
          </a:prstGeom>
          <a:solidFill>
            <a:schemeClr val="bg1">
              <a:lumMod val="95000"/>
            </a:schemeClr>
          </a:solidFill>
        </p:spPr>
        <p:txBody>
          <a:bodyPr wrap="square" rtlCol="0">
            <a:spAutoFit/>
          </a:bodyPr>
          <a:lstStyle/>
          <a:p>
            <a:r>
              <a:rPr lang="en-US" sz="1200" dirty="0"/>
              <a:t>Cardano Development AGRI3 Fund is making strides towards sustainable agricultural practices and forest conservation, aiming to mobilize finance for projects that enhance rural livelihoods and protect natural forests.</a:t>
            </a:r>
            <a:endParaRPr lang="LID4096" sz="1200" dirty="0"/>
          </a:p>
        </p:txBody>
      </p:sp>
      <p:pic>
        <p:nvPicPr>
          <p:cNvPr id="50" name="Picture 49">
            <a:extLst>
              <a:ext uri="{FF2B5EF4-FFF2-40B4-BE49-F238E27FC236}">
                <a16:creationId xmlns:a16="http://schemas.microsoft.com/office/drawing/2014/main" id="{A31F93B6-B268-FD18-AE2D-B33BB421087D}"/>
              </a:ext>
            </a:extLst>
          </p:cNvPr>
          <p:cNvPicPr>
            <a:picLocks noChangeAspect="1"/>
          </p:cNvPicPr>
          <p:nvPr/>
        </p:nvPicPr>
        <p:blipFill>
          <a:blip r:embed="rId6"/>
          <a:stretch>
            <a:fillRect/>
          </a:stretch>
        </p:blipFill>
        <p:spPr>
          <a:xfrm>
            <a:off x="2597463" y="3510504"/>
            <a:ext cx="1509214" cy="527288"/>
          </a:xfrm>
          <a:prstGeom prst="rect">
            <a:avLst/>
          </a:prstGeom>
        </p:spPr>
      </p:pic>
      <p:sp>
        <p:nvSpPr>
          <p:cNvPr id="51" name="TextBox 50">
            <a:extLst>
              <a:ext uri="{FF2B5EF4-FFF2-40B4-BE49-F238E27FC236}">
                <a16:creationId xmlns:a16="http://schemas.microsoft.com/office/drawing/2014/main" id="{C3CBAC96-2262-6D30-7DBB-3BA828996A25}"/>
              </a:ext>
            </a:extLst>
          </p:cNvPr>
          <p:cNvSpPr txBox="1"/>
          <p:nvPr/>
        </p:nvSpPr>
        <p:spPr>
          <a:xfrm>
            <a:off x="4261620" y="5102813"/>
            <a:ext cx="1371129" cy="368791"/>
          </a:xfrm>
          <a:prstGeom prst="rect">
            <a:avLst/>
          </a:prstGeom>
          <a:solidFill>
            <a:schemeClr val="tx2">
              <a:lumMod val="50000"/>
              <a:lumOff val="50000"/>
            </a:schemeClr>
          </a:solidFill>
        </p:spPr>
        <p:txBody>
          <a:bodyPr wrap="square" rtlCol="0" anchor="ctr">
            <a:noAutofit/>
          </a:bodyPr>
          <a:lstStyle/>
          <a:p>
            <a:r>
              <a:rPr lang="en-GB" sz="1200" b="1">
                <a:solidFill>
                  <a:schemeClr val="bg1"/>
                </a:solidFill>
              </a:rPr>
              <a:t>Asset Class</a:t>
            </a:r>
          </a:p>
        </p:txBody>
      </p:sp>
      <p:sp>
        <p:nvSpPr>
          <p:cNvPr id="52" name="TextBox 51">
            <a:extLst>
              <a:ext uri="{FF2B5EF4-FFF2-40B4-BE49-F238E27FC236}">
                <a16:creationId xmlns:a16="http://schemas.microsoft.com/office/drawing/2014/main" id="{40A98ED3-CD32-95BA-C3A4-EEE243A0B526}"/>
              </a:ext>
            </a:extLst>
          </p:cNvPr>
          <p:cNvSpPr txBox="1"/>
          <p:nvPr/>
        </p:nvSpPr>
        <p:spPr>
          <a:xfrm>
            <a:off x="5764319" y="5101695"/>
            <a:ext cx="2652929" cy="368791"/>
          </a:xfrm>
          <a:prstGeom prst="rect">
            <a:avLst/>
          </a:prstGeom>
          <a:solidFill>
            <a:schemeClr val="bg1">
              <a:lumMod val="95000"/>
            </a:schemeClr>
          </a:solidFill>
        </p:spPr>
        <p:txBody>
          <a:bodyPr wrap="square" rtlCol="0" anchor="ctr">
            <a:noAutofit/>
          </a:bodyPr>
          <a:lstStyle/>
          <a:p>
            <a:r>
              <a:rPr lang="en-US" sz="1200" dirty="0">
                <a:solidFill>
                  <a:schemeClr val="tx1"/>
                </a:solidFill>
                <a:latin typeface="+mn-lt"/>
              </a:rPr>
              <a:t>Private Equity</a:t>
            </a:r>
            <a:endParaRPr lang="en-GB" sz="1200" dirty="0">
              <a:solidFill>
                <a:schemeClr val="tx1"/>
              </a:solidFill>
              <a:latin typeface="+mn-lt"/>
            </a:endParaRPr>
          </a:p>
        </p:txBody>
      </p:sp>
      <p:sp>
        <p:nvSpPr>
          <p:cNvPr id="53" name="TextBox 52">
            <a:extLst>
              <a:ext uri="{FF2B5EF4-FFF2-40B4-BE49-F238E27FC236}">
                <a16:creationId xmlns:a16="http://schemas.microsoft.com/office/drawing/2014/main" id="{B57F97DD-245F-F32A-B1DC-89AB88517657}"/>
              </a:ext>
            </a:extLst>
          </p:cNvPr>
          <p:cNvSpPr txBox="1"/>
          <p:nvPr/>
        </p:nvSpPr>
        <p:spPr>
          <a:xfrm>
            <a:off x="8733311" y="5101696"/>
            <a:ext cx="1632123" cy="368791"/>
          </a:xfrm>
          <a:prstGeom prst="rect">
            <a:avLst/>
          </a:prstGeom>
          <a:solidFill>
            <a:schemeClr val="tx2">
              <a:lumMod val="50000"/>
              <a:lumOff val="50000"/>
            </a:schemeClr>
          </a:solidFill>
        </p:spPr>
        <p:txBody>
          <a:bodyPr wrap="square" rtlCol="0" anchor="ctr">
            <a:noAutofit/>
          </a:bodyPr>
          <a:lstStyle/>
          <a:p>
            <a:r>
              <a:rPr lang="en-GB" sz="1200" b="1">
                <a:solidFill>
                  <a:schemeClr val="bg1"/>
                </a:solidFill>
              </a:rPr>
              <a:t>Investment Amount</a:t>
            </a:r>
          </a:p>
        </p:txBody>
      </p:sp>
      <p:sp>
        <p:nvSpPr>
          <p:cNvPr id="54" name="TextBox 53">
            <a:extLst>
              <a:ext uri="{FF2B5EF4-FFF2-40B4-BE49-F238E27FC236}">
                <a16:creationId xmlns:a16="http://schemas.microsoft.com/office/drawing/2014/main" id="{B0190C75-93C4-8D8A-3D03-2E8D0B2D4E36}"/>
              </a:ext>
            </a:extLst>
          </p:cNvPr>
          <p:cNvSpPr txBox="1"/>
          <p:nvPr/>
        </p:nvSpPr>
        <p:spPr>
          <a:xfrm>
            <a:off x="10500721" y="5101695"/>
            <a:ext cx="1518278" cy="368791"/>
          </a:xfrm>
          <a:prstGeom prst="rect">
            <a:avLst/>
          </a:prstGeom>
          <a:solidFill>
            <a:schemeClr val="bg1">
              <a:lumMod val="95000"/>
            </a:schemeClr>
          </a:solidFill>
        </p:spPr>
        <p:txBody>
          <a:bodyPr wrap="square" rtlCol="0" anchor="ctr">
            <a:noAutofit/>
          </a:bodyPr>
          <a:lstStyle/>
          <a:p>
            <a:pPr algn="l"/>
            <a:r>
              <a:rPr lang="en-GB" sz="1200" dirty="0"/>
              <a:t>CHF 1 million</a:t>
            </a:r>
          </a:p>
        </p:txBody>
      </p:sp>
      <p:sp>
        <p:nvSpPr>
          <p:cNvPr id="55" name="TextBox 54">
            <a:extLst>
              <a:ext uri="{FF2B5EF4-FFF2-40B4-BE49-F238E27FC236}">
                <a16:creationId xmlns:a16="http://schemas.microsoft.com/office/drawing/2014/main" id="{3EA24A13-7A11-9F62-0970-547CBFCF5B46}"/>
              </a:ext>
            </a:extLst>
          </p:cNvPr>
          <p:cNvSpPr txBox="1"/>
          <p:nvPr/>
        </p:nvSpPr>
        <p:spPr>
          <a:xfrm>
            <a:off x="4261619" y="4793815"/>
            <a:ext cx="1371129" cy="246770"/>
          </a:xfrm>
          <a:prstGeom prst="rect">
            <a:avLst/>
          </a:prstGeom>
          <a:solidFill>
            <a:schemeClr val="tx2">
              <a:lumMod val="50000"/>
              <a:lumOff val="50000"/>
            </a:schemeClr>
          </a:solidFill>
        </p:spPr>
        <p:txBody>
          <a:bodyPr wrap="square" rtlCol="0" anchor="ctr">
            <a:noAutofit/>
          </a:bodyPr>
          <a:lstStyle/>
          <a:p>
            <a:r>
              <a:rPr lang="en-GB" sz="1200" b="1" dirty="0">
                <a:solidFill>
                  <a:schemeClr val="bg1"/>
                </a:solidFill>
              </a:rPr>
              <a:t>Fund Name</a:t>
            </a:r>
          </a:p>
        </p:txBody>
      </p:sp>
      <p:sp>
        <p:nvSpPr>
          <p:cNvPr id="56" name="TextBox 55">
            <a:extLst>
              <a:ext uri="{FF2B5EF4-FFF2-40B4-BE49-F238E27FC236}">
                <a16:creationId xmlns:a16="http://schemas.microsoft.com/office/drawing/2014/main" id="{84CCF96C-C72B-C3EC-808F-691BFF4D0300}"/>
              </a:ext>
            </a:extLst>
          </p:cNvPr>
          <p:cNvSpPr txBox="1"/>
          <p:nvPr/>
        </p:nvSpPr>
        <p:spPr>
          <a:xfrm>
            <a:off x="5764319" y="4793815"/>
            <a:ext cx="2652929" cy="246770"/>
          </a:xfrm>
          <a:prstGeom prst="rect">
            <a:avLst/>
          </a:prstGeom>
          <a:solidFill>
            <a:schemeClr val="bg1">
              <a:lumMod val="95000"/>
            </a:schemeClr>
          </a:solidFill>
        </p:spPr>
        <p:txBody>
          <a:bodyPr wrap="square" rtlCol="0" anchor="ctr">
            <a:noAutofit/>
          </a:bodyPr>
          <a:lstStyle/>
          <a:p>
            <a:pPr algn="l"/>
            <a:r>
              <a:rPr lang="en-GB" sz="1200" b="1" dirty="0"/>
              <a:t>Energy Go Getters Fund (EGGF)</a:t>
            </a:r>
          </a:p>
        </p:txBody>
      </p:sp>
      <p:sp>
        <p:nvSpPr>
          <p:cNvPr id="57" name="TextBox 56">
            <a:extLst>
              <a:ext uri="{FF2B5EF4-FFF2-40B4-BE49-F238E27FC236}">
                <a16:creationId xmlns:a16="http://schemas.microsoft.com/office/drawing/2014/main" id="{AA4C1533-7A72-3E69-78F0-26E75354B2F2}"/>
              </a:ext>
            </a:extLst>
          </p:cNvPr>
          <p:cNvSpPr txBox="1"/>
          <p:nvPr/>
        </p:nvSpPr>
        <p:spPr>
          <a:xfrm>
            <a:off x="8733311" y="4793817"/>
            <a:ext cx="1632123" cy="246770"/>
          </a:xfrm>
          <a:prstGeom prst="rect">
            <a:avLst/>
          </a:prstGeom>
          <a:solidFill>
            <a:schemeClr val="tx2">
              <a:lumMod val="50000"/>
              <a:lumOff val="50000"/>
            </a:schemeClr>
          </a:solidFill>
        </p:spPr>
        <p:txBody>
          <a:bodyPr wrap="square" rtlCol="0" anchor="ctr">
            <a:noAutofit/>
          </a:bodyPr>
          <a:lstStyle/>
          <a:p>
            <a:r>
              <a:rPr lang="en-GB" sz="1100" b="1">
                <a:solidFill>
                  <a:schemeClr val="bg1"/>
                </a:solidFill>
              </a:rPr>
              <a:t>Form of SIFI Capital</a:t>
            </a:r>
          </a:p>
        </p:txBody>
      </p:sp>
      <p:sp>
        <p:nvSpPr>
          <p:cNvPr id="58" name="TextBox 57">
            <a:extLst>
              <a:ext uri="{FF2B5EF4-FFF2-40B4-BE49-F238E27FC236}">
                <a16:creationId xmlns:a16="http://schemas.microsoft.com/office/drawing/2014/main" id="{EB4A7A9F-0F20-F470-7833-A012A0AA1581}"/>
              </a:ext>
            </a:extLst>
          </p:cNvPr>
          <p:cNvSpPr txBox="1"/>
          <p:nvPr/>
        </p:nvSpPr>
        <p:spPr>
          <a:xfrm>
            <a:off x="10500721" y="4793816"/>
            <a:ext cx="1518278" cy="246770"/>
          </a:xfrm>
          <a:prstGeom prst="rect">
            <a:avLst/>
          </a:prstGeom>
          <a:solidFill>
            <a:schemeClr val="bg1">
              <a:lumMod val="95000"/>
            </a:schemeClr>
          </a:solidFill>
        </p:spPr>
        <p:txBody>
          <a:bodyPr wrap="square" rtlCol="0" anchor="ctr">
            <a:noAutofit/>
          </a:bodyPr>
          <a:lstStyle/>
          <a:p>
            <a:pPr algn="l"/>
            <a:r>
              <a:rPr lang="en-GB" sz="1200" dirty="0"/>
              <a:t>First-Loss Equity</a:t>
            </a:r>
          </a:p>
        </p:txBody>
      </p:sp>
      <p:sp>
        <p:nvSpPr>
          <p:cNvPr id="59" name="TextBox 58">
            <a:extLst>
              <a:ext uri="{FF2B5EF4-FFF2-40B4-BE49-F238E27FC236}">
                <a16:creationId xmlns:a16="http://schemas.microsoft.com/office/drawing/2014/main" id="{FD9C8140-BDF8-CBFA-A688-3AC8D486AC11}"/>
              </a:ext>
            </a:extLst>
          </p:cNvPr>
          <p:cNvSpPr txBox="1"/>
          <p:nvPr/>
        </p:nvSpPr>
        <p:spPr>
          <a:xfrm>
            <a:off x="4215659" y="5633232"/>
            <a:ext cx="7803340" cy="646331"/>
          </a:xfrm>
          <a:prstGeom prst="rect">
            <a:avLst/>
          </a:prstGeom>
          <a:solidFill>
            <a:schemeClr val="bg1">
              <a:lumMod val="95000"/>
            </a:schemeClr>
          </a:solidFill>
        </p:spPr>
        <p:txBody>
          <a:bodyPr wrap="square" rtlCol="0">
            <a:spAutoFit/>
          </a:bodyPr>
          <a:lstStyle/>
          <a:p>
            <a:r>
              <a:rPr lang="en-US" sz="1200" dirty="0"/>
              <a:t> </a:t>
            </a:r>
            <a:r>
              <a:rPr lang="en-US" sz="1200" dirty="0" err="1"/>
              <a:t>On.Capital</a:t>
            </a:r>
            <a:r>
              <a:rPr lang="en-US" sz="1200" dirty="0"/>
              <a:t> &amp; </a:t>
            </a:r>
            <a:r>
              <a:rPr lang="en-US" sz="1200" dirty="0" err="1"/>
              <a:t>SouthBridge</a:t>
            </a:r>
            <a:r>
              <a:rPr lang="en-US" sz="1200" dirty="0"/>
              <a:t> Investments EGGF is addressing critical energy access challenges in Sub-Saharan Africa by investing in clean electricity solutions for 25 million people, using innovative technologies and business models.</a:t>
            </a:r>
            <a:endParaRPr lang="LID4096" sz="1200" dirty="0"/>
          </a:p>
        </p:txBody>
      </p:sp>
      <p:pic>
        <p:nvPicPr>
          <p:cNvPr id="60" name="Graphic 59">
            <a:extLst>
              <a:ext uri="{FF2B5EF4-FFF2-40B4-BE49-F238E27FC236}">
                <a16:creationId xmlns:a16="http://schemas.microsoft.com/office/drawing/2014/main" id="{33EB307B-CFDB-92C3-A0A6-BB8CCB3394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96364" y="4698473"/>
            <a:ext cx="1510313" cy="403222"/>
          </a:xfrm>
          <a:prstGeom prst="rect">
            <a:avLst/>
          </a:prstGeom>
        </p:spPr>
      </p:pic>
      <p:pic>
        <p:nvPicPr>
          <p:cNvPr id="61" name="Graphic 60">
            <a:extLst>
              <a:ext uri="{FF2B5EF4-FFF2-40B4-BE49-F238E27FC236}">
                <a16:creationId xmlns:a16="http://schemas.microsoft.com/office/drawing/2014/main" id="{C1C34BE0-87E1-3044-C0A4-E81213A4E0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21770" y="5101695"/>
            <a:ext cx="1659552" cy="262035"/>
          </a:xfrm>
          <a:prstGeom prst="rect">
            <a:avLst/>
          </a:prstGeom>
        </p:spPr>
      </p:pic>
      <p:pic>
        <p:nvPicPr>
          <p:cNvPr id="62" name="Picture 61">
            <a:extLst>
              <a:ext uri="{FF2B5EF4-FFF2-40B4-BE49-F238E27FC236}">
                <a16:creationId xmlns:a16="http://schemas.microsoft.com/office/drawing/2014/main" id="{CE15A121-0A02-38E3-A353-694F15C376A6}"/>
              </a:ext>
            </a:extLst>
          </p:cNvPr>
          <p:cNvPicPr>
            <a:picLocks noChangeAspect="1"/>
          </p:cNvPicPr>
          <p:nvPr/>
        </p:nvPicPr>
        <p:blipFill>
          <a:blip r:embed="rId11"/>
          <a:stretch>
            <a:fillRect/>
          </a:stretch>
        </p:blipFill>
        <p:spPr>
          <a:xfrm>
            <a:off x="3017246" y="5525862"/>
            <a:ext cx="714562" cy="667123"/>
          </a:xfrm>
          <a:prstGeom prst="rect">
            <a:avLst/>
          </a:prstGeom>
        </p:spPr>
      </p:pic>
    </p:spTree>
    <p:extLst>
      <p:ext uri="{BB962C8B-B14F-4D97-AF65-F5344CB8AC3E}">
        <p14:creationId xmlns:p14="http://schemas.microsoft.com/office/powerpoint/2010/main" val="386792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C96497-D0F1-A85B-A064-D744FF8E75AC}"/>
              </a:ext>
            </a:extLst>
          </p:cNvPr>
          <p:cNvSpPr>
            <a:spLocks noGrp="1"/>
          </p:cNvSpPr>
          <p:nvPr>
            <p:ph type="title"/>
          </p:nvPr>
        </p:nvSpPr>
        <p:spPr>
          <a:xfrm>
            <a:off x="900001" y="663182"/>
            <a:ext cx="10391998" cy="543807"/>
          </a:xfrm>
        </p:spPr>
        <p:txBody>
          <a:bodyPr/>
          <a:lstStyle/>
          <a:p>
            <a:r>
              <a:rPr lang="en-GB" dirty="0" err="1"/>
              <a:t>Mirova</a:t>
            </a:r>
            <a:r>
              <a:rPr lang="en-GB" dirty="0"/>
              <a:t> Sustainable Land Fund 2 </a:t>
            </a:r>
          </a:p>
        </p:txBody>
      </p:sp>
      <p:sp>
        <p:nvSpPr>
          <p:cNvPr id="4" name="TextBox 3">
            <a:extLst>
              <a:ext uri="{FF2B5EF4-FFF2-40B4-BE49-F238E27FC236}">
                <a16:creationId xmlns:a16="http://schemas.microsoft.com/office/drawing/2014/main" id="{C9315160-9820-5908-6C21-E362EA69BB9F}"/>
              </a:ext>
            </a:extLst>
          </p:cNvPr>
          <p:cNvSpPr txBox="1"/>
          <p:nvPr/>
        </p:nvSpPr>
        <p:spPr>
          <a:xfrm>
            <a:off x="3576750" y="1866737"/>
            <a:ext cx="2176350" cy="1972633"/>
          </a:xfrm>
          <a:prstGeom prst="roundRect">
            <a:avLst/>
          </a:prstGeom>
          <a:solidFill>
            <a:schemeClr val="bg1">
              <a:lumMod val="95000"/>
            </a:schemeClr>
          </a:solidFill>
          <a:ln>
            <a:solidFill>
              <a:schemeClr val="bg2">
                <a:lumMod val="75000"/>
              </a:schemeClr>
            </a:solidFill>
          </a:ln>
        </p:spPr>
        <p:txBody>
          <a:bodyPr wrap="square" rtlCol="0" anchor="ctr">
            <a:noAutofit/>
          </a:bodyPr>
          <a:lstStyle/>
          <a:p>
            <a:r>
              <a:rPr lang="en-US" sz="1000" b="1"/>
              <a:t>Senior Tranche</a:t>
            </a:r>
            <a:br>
              <a:rPr lang="en-US" sz="1000"/>
            </a:br>
            <a:r>
              <a:rPr lang="en-US" sz="1000"/>
              <a:t>(85%) </a:t>
            </a:r>
          </a:p>
        </p:txBody>
      </p:sp>
      <p:sp>
        <p:nvSpPr>
          <p:cNvPr id="7" name="TextBox 6">
            <a:extLst>
              <a:ext uri="{FF2B5EF4-FFF2-40B4-BE49-F238E27FC236}">
                <a16:creationId xmlns:a16="http://schemas.microsoft.com/office/drawing/2014/main" id="{CB056DDA-71D9-8D51-B4CA-0096EEC5CF39}"/>
              </a:ext>
            </a:extLst>
          </p:cNvPr>
          <p:cNvSpPr txBox="1"/>
          <p:nvPr/>
        </p:nvSpPr>
        <p:spPr>
          <a:xfrm>
            <a:off x="3576750" y="3981614"/>
            <a:ext cx="2176350" cy="1057112"/>
          </a:xfrm>
          <a:prstGeom prst="roundRect">
            <a:avLst/>
          </a:prstGeom>
          <a:solidFill>
            <a:schemeClr val="accent2">
              <a:lumMod val="20000"/>
              <a:lumOff val="80000"/>
            </a:schemeClr>
          </a:solidFill>
          <a:ln>
            <a:solidFill>
              <a:schemeClr val="accent2">
                <a:lumMod val="75000"/>
              </a:schemeClr>
            </a:solidFill>
          </a:ln>
        </p:spPr>
        <p:txBody>
          <a:bodyPr wrap="square" rtlCol="0" anchor="ctr">
            <a:noAutofit/>
          </a:bodyPr>
          <a:lstStyle/>
          <a:p>
            <a:r>
              <a:rPr lang="en-US" sz="1000" b="1"/>
              <a:t>Junior Tranche</a:t>
            </a:r>
            <a:br>
              <a:rPr lang="en-US" sz="1000"/>
            </a:br>
            <a:r>
              <a:rPr lang="en-US" sz="1000"/>
              <a:t>(15%) </a:t>
            </a:r>
          </a:p>
        </p:txBody>
      </p:sp>
      <p:cxnSp>
        <p:nvCxnSpPr>
          <p:cNvPr id="8" name="Straight Connector 7">
            <a:extLst>
              <a:ext uri="{FF2B5EF4-FFF2-40B4-BE49-F238E27FC236}">
                <a16:creationId xmlns:a16="http://schemas.microsoft.com/office/drawing/2014/main" id="{DD7A90F2-1DFC-45DF-C33D-5A3E84510FD8}"/>
              </a:ext>
            </a:extLst>
          </p:cNvPr>
          <p:cNvCxnSpPr>
            <a:cxnSpLocks/>
          </p:cNvCxnSpPr>
          <p:nvPr/>
        </p:nvCxnSpPr>
        <p:spPr>
          <a:xfrm flipV="1">
            <a:off x="3300301" y="4143375"/>
            <a:ext cx="0" cy="2667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F595FF-EDD6-10E1-2F0D-95AFCC291355}"/>
              </a:ext>
            </a:extLst>
          </p:cNvPr>
          <p:cNvCxnSpPr>
            <a:cxnSpLocks/>
          </p:cNvCxnSpPr>
          <p:nvPr/>
        </p:nvCxnSpPr>
        <p:spPr>
          <a:xfrm>
            <a:off x="3286125" y="4267200"/>
            <a:ext cx="290625"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0F18F0-81CB-C1F2-8E21-C18471F816AE}"/>
              </a:ext>
            </a:extLst>
          </p:cNvPr>
          <p:cNvSpPr txBox="1"/>
          <p:nvPr/>
        </p:nvSpPr>
        <p:spPr>
          <a:xfrm>
            <a:off x="1783612" y="4187309"/>
            <a:ext cx="1619250" cy="230832"/>
          </a:xfrm>
          <a:prstGeom prst="rect">
            <a:avLst/>
          </a:prstGeom>
          <a:noFill/>
        </p:spPr>
        <p:txBody>
          <a:bodyPr wrap="square" rtlCol="0">
            <a:spAutoFit/>
          </a:bodyPr>
          <a:lstStyle/>
          <a:p>
            <a:r>
              <a:rPr lang="en-GB" sz="900" b="1">
                <a:solidFill>
                  <a:schemeClr val="accent2">
                    <a:lumMod val="75000"/>
                  </a:schemeClr>
                </a:solidFill>
              </a:rPr>
              <a:t>Concessional Capital</a:t>
            </a:r>
          </a:p>
        </p:txBody>
      </p:sp>
      <p:sp>
        <p:nvSpPr>
          <p:cNvPr id="15" name="Rectangle: Rounded Corners 14">
            <a:extLst>
              <a:ext uri="{FF2B5EF4-FFF2-40B4-BE49-F238E27FC236}">
                <a16:creationId xmlns:a16="http://schemas.microsoft.com/office/drawing/2014/main" id="{9622CBE4-28DB-F1A5-4E2A-574349B30841}"/>
              </a:ext>
            </a:extLst>
          </p:cNvPr>
          <p:cNvSpPr/>
          <p:nvPr/>
        </p:nvSpPr>
        <p:spPr>
          <a:xfrm>
            <a:off x="1844858" y="5276056"/>
            <a:ext cx="1496759" cy="638968"/>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900"/>
          </a:p>
        </p:txBody>
      </p:sp>
      <p:cxnSp>
        <p:nvCxnSpPr>
          <p:cNvPr id="17" name="Straight Connector 16">
            <a:extLst>
              <a:ext uri="{FF2B5EF4-FFF2-40B4-BE49-F238E27FC236}">
                <a16:creationId xmlns:a16="http://schemas.microsoft.com/office/drawing/2014/main" id="{09030FA0-DE89-3033-7A8D-A2A9F4BC87BB}"/>
              </a:ext>
            </a:extLst>
          </p:cNvPr>
          <p:cNvCxnSpPr>
            <a:stCxn id="14" idx="2"/>
            <a:endCxn id="15" idx="0"/>
          </p:cNvCxnSpPr>
          <p:nvPr/>
        </p:nvCxnSpPr>
        <p:spPr>
          <a:xfrm>
            <a:off x="2593237" y="4418141"/>
            <a:ext cx="1" cy="85791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BA76F4-117C-CA45-DEF1-58039398A8D5}"/>
              </a:ext>
            </a:extLst>
          </p:cNvPr>
          <p:cNvSpPr txBox="1"/>
          <p:nvPr/>
        </p:nvSpPr>
        <p:spPr>
          <a:xfrm>
            <a:off x="1844857" y="4731682"/>
            <a:ext cx="1496759" cy="400110"/>
          </a:xfrm>
          <a:prstGeom prst="rect">
            <a:avLst/>
          </a:prstGeom>
          <a:solidFill>
            <a:schemeClr val="bg1"/>
          </a:solidFill>
          <a:ln>
            <a:solidFill>
              <a:schemeClr val="accent2">
                <a:lumMod val="75000"/>
              </a:schemeClr>
            </a:solidFill>
          </a:ln>
        </p:spPr>
        <p:txBody>
          <a:bodyPr wrap="square" rtlCol="0">
            <a:spAutoFit/>
          </a:bodyPr>
          <a:lstStyle/>
          <a:p>
            <a:r>
              <a:rPr lang="en-GB" sz="1000" b="1">
                <a:solidFill>
                  <a:schemeClr val="accent2">
                    <a:lumMod val="75000"/>
                  </a:schemeClr>
                </a:solidFill>
              </a:rPr>
              <a:t>CHF 2 million</a:t>
            </a:r>
            <a:br>
              <a:rPr lang="en-GB" sz="1000" b="1">
                <a:solidFill>
                  <a:schemeClr val="accent2">
                    <a:lumMod val="75000"/>
                  </a:schemeClr>
                </a:solidFill>
              </a:rPr>
            </a:br>
            <a:r>
              <a:rPr lang="en-GB" sz="1000" b="1">
                <a:solidFill>
                  <a:schemeClr val="accent2">
                    <a:lumMod val="75000"/>
                  </a:schemeClr>
                </a:solidFill>
              </a:rPr>
              <a:t>First-Loss Equity</a:t>
            </a:r>
          </a:p>
        </p:txBody>
      </p:sp>
      <p:cxnSp>
        <p:nvCxnSpPr>
          <p:cNvPr id="19" name="Straight Connector 18">
            <a:extLst>
              <a:ext uri="{FF2B5EF4-FFF2-40B4-BE49-F238E27FC236}">
                <a16:creationId xmlns:a16="http://schemas.microsoft.com/office/drawing/2014/main" id="{B478D2F3-2704-574D-D303-3A122D8DC741}"/>
              </a:ext>
            </a:extLst>
          </p:cNvPr>
          <p:cNvCxnSpPr>
            <a:cxnSpLocks/>
          </p:cNvCxnSpPr>
          <p:nvPr/>
        </p:nvCxnSpPr>
        <p:spPr>
          <a:xfrm flipV="1">
            <a:off x="3286681" y="2038561"/>
            <a:ext cx="0" cy="266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4EFC498-D0EA-5AAF-250E-470343739743}"/>
              </a:ext>
            </a:extLst>
          </p:cNvPr>
          <p:cNvCxnSpPr>
            <a:cxnSpLocks/>
          </p:cNvCxnSpPr>
          <p:nvPr/>
        </p:nvCxnSpPr>
        <p:spPr>
          <a:xfrm>
            <a:off x="3272505" y="2162386"/>
            <a:ext cx="290625" cy="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F374C64-8402-3F9E-EB0C-1C9DF2DF54FB}"/>
              </a:ext>
            </a:extLst>
          </p:cNvPr>
          <p:cNvSpPr txBox="1"/>
          <p:nvPr/>
        </p:nvSpPr>
        <p:spPr>
          <a:xfrm>
            <a:off x="1769992" y="2082495"/>
            <a:ext cx="1619250" cy="230832"/>
          </a:xfrm>
          <a:prstGeom prst="rect">
            <a:avLst/>
          </a:prstGeom>
          <a:noFill/>
        </p:spPr>
        <p:txBody>
          <a:bodyPr wrap="square" rtlCol="0">
            <a:spAutoFit/>
          </a:bodyPr>
          <a:lstStyle/>
          <a:p>
            <a:r>
              <a:rPr lang="en-GB" sz="900" b="1">
                <a:solidFill>
                  <a:schemeClr val="bg2">
                    <a:lumMod val="50000"/>
                  </a:schemeClr>
                </a:solidFill>
              </a:rPr>
              <a:t>Commercial Capital</a:t>
            </a:r>
          </a:p>
        </p:txBody>
      </p:sp>
      <p:sp>
        <p:nvSpPr>
          <p:cNvPr id="22" name="TextBox 21">
            <a:extLst>
              <a:ext uri="{FF2B5EF4-FFF2-40B4-BE49-F238E27FC236}">
                <a16:creationId xmlns:a16="http://schemas.microsoft.com/office/drawing/2014/main" id="{5A48EAAC-29F7-3866-B762-58659CFCC8CE}"/>
              </a:ext>
            </a:extLst>
          </p:cNvPr>
          <p:cNvSpPr txBox="1"/>
          <p:nvPr/>
        </p:nvSpPr>
        <p:spPr>
          <a:xfrm>
            <a:off x="1933575" y="2322065"/>
            <a:ext cx="1455667" cy="461665"/>
          </a:xfrm>
          <a:prstGeom prst="rect">
            <a:avLst/>
          </a:prstGeom>
          <a:noFill/>
        </p:spPr>
        <p:txBody>
          <a:bodyPr wrap="square" rtlCol="0">
            <a:spAutoFit/>
          </a:bodyPr>
          <a:lstStyle/>
          <a:p>
            <a:pPr algn="l"/>
            <a:r>
              <a:rPr lang="en-GB" sz="800">
                <a:solidFill>
                  <a:schemeClr val="bg2">
                    <a:lumMod val="50000"/>
                  </a:schemeClr>
                </a:solidFill>
              </a:rPr>
              <a:t>Private institutional investors, DFIs, MDBs, etc.</a:t>
            </a:r>
          </a:p>
        </p:txBody>
      </p:sp>
      <p:sp>
        <p:nvSpPr>
          <p:cNvPr id="24" name="Rectangle: Rounded Corners 23">
            <a:extLst>
              <a:ext uri="{FF2B5EF4-FFF2-40B4-BE49-F238E27FC236}">
                <a16:creationId xmlns:a16="http://schemas.microsoft.com/office/drawing/2014/main" id="{06390B04-6688-50F8-16BF-C6A72E9D9428}"/>
              </a:ext>
            </a:extLst>
          </p:cNvPr>
          <p:cNvSpPr/>
          <p:nvPr/>
        </p:nvSpPr>
        <p:spPr>
          <a:xfrm>
            <a:off x="3464518" y="1511668"/>
            <a:ext cx="2400813" cy="3635237"/>
          </a:xfrm>
          <a:prstGeom prst="roundRect">
            <a:avLst>
              <a:gd name="adj" fmla="val 956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25" name="TextBox 24">
            <a:extLst>
              <a:ext uri="{FF2B5EF4-FFF2-40B4-BE49-F238E27FC236}">
                <a16:creationId xmlns:a16="http://schemas.microsoft.com/office/drawing/2014/main" id="{2C459BC4-ACB4-1ABE-D9A8-C2CAAA2954D6}"/>
              </a:ext>
            </a:extLst>
          </p:cNvPr>
          <p:cNvSpPr txBox="1"/>
          <p:nvPr/>
        </p:nvSpPr>
        <p:spPr>
          <a:xfrm>
            <a:off x="3944624" y="1332909"/>
            <a:ext cx="1440601" cy="476726"/>
          </a:xfrm>
          <a:prstGeom prst="roundRect">
            <a:avLst/>
          </a:prstGeom>
          <a:solidFill>
            <a:schemeClr val="bg1"/>
          </a:solidFill>
          <a:ln>
            <a:noFill/>
          </a:ln>
        </p:spPr>
        <p:txBody>
          <a:bodyPr wrap="square" rtlCol="0">
            <a:spAutoFit/>
          </a:bodyPr>
          <a:lstStyle/>
          <a:p>
            <a:r>
              <a:rPr lang="de-DE" sz="1200" b="1">
                <a:solidFill>
                  <a:schemeClr val="bg2">
                    <a:lumMod val="50000"/>
                  </a:schemeClr>
                </a:solidFill>
              </a:rPr>
              <a:t>Mirova MSLF 2</a:t>
            </a:r>
          </a:p>
          <a:p>
            <a:r>
              <a:rPr lang="de-DE" sz="1000">
                <a:solidFill>
                  <a:schemeClr val="bg2">
                    <a:lumMod val="50000"/>
                  </a:schemeClr>
                </a:solidFill>
              </a:rPr>
              <a:t>USD 300-400m</a:t>
            </a:r>
            <a:endParaRPr lang="de-DE" sz="1000" b="1">
              <a:solidFill>
                <a:schemeClr val="bg2">
                  <a:lumMod val="50000"/>
                </a:schemeClr>
              </a:solidFill>
            </a:endParaRPr>
          </a:p>
        </p:txBody>
      </p:sp>
      <p:sp>
        <p:nvSpPr>
          <p:cNvPr id="26" name="Flowchart: Off-page Connector 25">
            <a:extLst>
              <a:ext uri="{FF2B5EF4-FFF2-40B4-BE49-F238E27FC236}">
                <a16:creationId xmlns:a16="http://schemas.microsoft.com/office/drawing/2014/main" id="{703340CB-7669-6BA8-0FE4-3485F669A178}"/>
              </a:ext>
            </a:extLst>
          </p:cNvPr>
          <p:cNvSpPr/>
          <p:nvPr/>
        </p:nvSpPr>
        <p:spPr>
          <a:xfrm>
            <a:off x="5926987" y="1918612"/>
            <a:ext cx="1028700" cy="3308115"/>
          </a:xfrm>
          <a:prstGeom prst="flowChartOffpageConnector">
            <a:avLst/>
          </a:prstGeom>
          <a:solidFill>
            <a:schemeClr val="bg1">
              <a:lumMod val="95000"/>
            </a:schemeClr>
          </a:solidFill>
          <a:ln>
            <a:solidFill>
              <a:schemeClr val="bg2">
                <a:lumMod val="75000"/>
              </a:schemeClr>
            </a:solidFill>
          </a:ln>
        </p:spPr>
        <p:txBody>
          <a:bodyPr wrap="square" rtlCol="0" anchor="ctr">
            <a:noAutofit/>
          </a:bodyPr>
          <a:lstStyle/>
          <a:p>
            <a:endParaRPr lang="de-DE" sz="1000" b="1">
              <a:ea typeface="+mj-ea"/>
              <a:cs typeface="+mj-cs"/>
            </a:endParaRPr>
          </a:p>
        </p:txBody>
      </p:sp>
      <p:sp>
        <p:nvSpPr>
          <p:cNvPr id="27" name="TextBox 26">
            <a:extLst>
              <a:ext uri="{FF2B5EF4-FFF2-40B4-BE49-F238E27FC236}">
                <a16:creationId xmlns:a16="http://schemas.microsoft.com/office/drawing/2014/main" id="{AA445DFB-A064-E2BC-6E95-D181EA0C28A9}"/>
              </a:ext>
            </a:extLst>
          </p:cNvPr>
          <p:cNvSpPr txBox="1"/>
          <p:nvPr/>
        </p:nvSpPr>
        <p:spPr>
          <a:xfrm>
            <a:off x="7107715" y="2936695"/>
            <a:ext cx="2838822" cy="729339"/>
          </a:xfrm>
          <a:prstGeom prst="roundRect">
            <a:avLst/>
          </a:prstGeom>
          <a:solidFill>
            <a:schemeClr val="accent2">
              <a:lumMod val="75000"/>
            </a:schemeClr>
          </a:solidFill>
          <a:ln>
            <a:solidFill>
              <a:schemeClr val="accent2">
                <a:lumMod val="75000"/>
              </a:schemeClr>
            </a:solidFill>
          </a:ln>
        </p:spPr>
        <p:txBody>
          <a:bodyPr wrap="square" rtlCol="0" anchor="ctr">
            <a:noAutofit/>
          </a:bodyPr>
          <a:lstStyle/>
          <a:p>
            <a:r>
              <a:rPr lang="en-US" sz="1000" b="1">
                <a:solidFill>
                  <a:schemeClr val="bg1"/>
                </a:solidFill>
              </a:rPr>
              <a:t>Junior Investors</a:t>
            </a:r>
            <a:br>
              <a:rPr lang="en-US" sz="1000">
                <a:solidFill>
                  <a:schemeClr val="bg1"/>
                </a:solidFill>
              </a:rPr>
            </a:br>
            <a:r>
              <a:rPr lang="en-US" sz="1000">
                <a:solidFill>
                  <a:schemeClr val="bg1"/>
                </a:solidFill>
              </a:rPr>
              <a:t>(</a:t>
            </a:r>
            <a:r>
              <a:rPr lang="en-US" sz="900">
                <a:solidFill>
                  <a:schemeClr val="bg1"/>
                </a:solidFill>
              </a:rPr>
              <a:t>capital repayment + 1% preferred return)</a:t>
            </a:r>
          </a:p>
        </p:txBody>
      </p:sp>
      <p:sp>
        <p:nvSpPr>
          <p:cNvPr id="28" name="TextBox 27">
            <a:extLst>
              <a:ext uri="{FF2B5EF4-FFF2-40B4-BE49-F238E27FC236}">
                <a16:creationId xmlns:a16="http://schemas.microsoft.com/office/drawing/2014/main" id="{A375DF19-A0E1-F265-C08E-E25F87A60922}"/>
              </a:ext>
            </a:extLst>
          </p:cNvPr>
          <p:cNvSpPr txBox="1"/>
          <p:nvPr/>
        </p:nvSpPr>
        <p:spPr>
          <a:xfrm>
            <a:off x="7082282" y="3856151"/>
            <a:ext cx="2838822" cy="729339"/>
          </a:xfrm>
          <a:prstGeom prst="roundRect">
            <a:avLst/>
          </a:prstGeom>
          <a:solidFill>
            <a:schemeClr val="tx1">
              <a:lumMod val="75000"/>
              <a:lumOff val="25000"/>
            </a:schemeClr>
          </a:solidFill>
          <a:ln>
            <a:solidFill>
              <a:schemeClr val="tx1">
                <a:lumMod val="75000"/>
                <a:lumOff val="25000"/>
              </a:schemeClr>
            </a:solidFill>
          </a:ln>
        </p:spPr>
        <p:txBody>
          <a:bodyPr wrap="square" rtlCol="0" anchor="ctr">
            <a:noAutofit/>
          </a:bodyPr>
          <a:lstStyle/>
          <a:p>
            <a:r>
              <a:rPr lang="en-US" sz="1000" b="1">
                <a:solidFill>
                  <a:schemeClr val="bg1"/>
                </a:solidFill>
              </a:rPr>
              <a:t>Excess Return Split</a:t>
            </a:r>
            <a:br>
              <a:rPr lang="en-US" sz="1000" b="1">
                <a:solidFill>
                  <a:schemeClr val="bg1"/>
                </a:solidFill>
              </a:rPr>
            </a:br>
            <a:r>
              <a:rPr lang="en-US" sz="900">
                <a:solidFill>
                  <a:schemeClr val="bg1"/>
                </a:solidFill>
              </a:rPr>
              <a:t>(80% Limited Partners &amp; </a:t>
            </a:r>
            <a:br>
              <a:rPr lang="en-US" sz="900">
                <a:solidFill>
                  <a:schemeClr val="bg1"/>
                </a:solidFill>
              </a:rPr>
            </a:br>
            <a:r>
              <a:rPr lang="en-US" sz="900">
                <a:solidFill>
                  <a:schemeClr val="bg1"/>
                </a:solidFill>
              </a:rPr>
              <a:t>20 % General Partners)</a:t>
            </a:r>
          </a:p>
        </p:txBody>
      </p:sp>
      <p:sp>
        <p:nvSpPr>
          <p:cNvPr id="29" name="TextBox 28">
            <a:extLst>
              <a:ext uri="{FF2B5EF4-FFF2-40B4-BE49-F238E27FC236}">
                <a16:creationId xmlns:a16="http://schemas.microsoft.com/office/drawing/2014/main" id="{9D960EA0-52C1-B3C8-54C2-588E5079B501}"/>
              </a:ext>
            </a:extLst>
          </p:cNvPr>
          <p:cNvSpPr txBox="1"/>
          <p:nvPr/>
        </p:nvSpPr>
        <p:spPr>
          <a:xfrm>
            <a:off x="7095337" y="2055254"/>
            <a:ext cx="2838822" cy="729339"/>
          </a:xfrm>
          <a:prstGeom prst="roundRect">
            <a:avLst/>
          </a:prstGeom>
          <a:solidFill>
            <a:schemeClr val="tx1">
              <a:lumMod val="50000"/>
              <a:lumOff val="50000"/>
            </a:schemeClr>
          </a:solidFill>
          <a:ln>
            <a:solidFill>
              <a:schemeClr val="bg2">
                <a:lumMod val="50000"/>
              </a:schemeClr>
            </a:solidFill>
          </a:ln>
        </p:spPr>
        <p:txBody>
          <a:bodyPr wrap="square" rtlCol="0" anchor="ctr">
            <a:noAutofit/>
          </a:bodyPr>
          <a:lstStyle/>
          <a:p>
            <a:r>
              <a:rPr lang="en-US" sz="1000" b="1">
                <a:solidFill>
                  <a:schemeClr val="bg1"/>
                </a:solidFill>
              </a:rPr>
              <a:t>Senior Investors</a:t>
            </a:r>
            <a:br>
              <a:rPr lang="en-US" sz="1000">
                <a:solidFill>
                  <a:schemeClr val="bg1"/>
                </a:solidFill>
              </a:rPr>
            </a:br>
            <a:r>
              <a:rPr lang="en-US" sz="900">
                <a:solidFill>
                  <a:schemeClr val="bg1"/>
                </a:solidFill>
              </a:rPr>
              <a:t>(capital repayment + 5% preferred return) </a:t>
            </a:r>
            <a:endParaRPr lang="en-US" sz="1000">
              <a:solidFill>
                <a:schemeClr val="bg1"/>
              </a:solidFill>
            </a:endParaRPr>
          </a:p>
        </p:txBody>
      </p:sp>
      <p:sp>
        <p:nvSpPr>
          <p:cNvPr id="30" name="TextBox 29">
            <a:extLst>
              <a:ext uri="{FF2B5EF4-FFF2-40B4-BE49-F238E27FC236}">
                <a16:creationId xmlns:a16="http://schemas.microsoft.com/office/drawing/2014/main" id="{A517DCCC-CEB7-1027-C24C-DB1EBA9EFE87}"/>
              </a:ext>
            </a:extLst>
          </p:cNvPr>
          <p:cNvSpPr txBox="1"/>
          <p:nvPr/>
        </p:nvSpPr>
        <p:spPr>
          <a:xfrm>
            <a:off x="6771676" y="1988599"/>
            <a:ext cx="361950" cy="649188"/>
          </a:xfrm>
          <a:prstGeom prst="ellipse">
            <a:avLst/>
          </a:prstGeom>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sz="1200" b="1">
                <a:solidFill>
                  <a:schemeClr val="tx1">
                    <a:lumMod val="50000"/>
                    <a:lumOff val="50000"/>
                  </a:schemeClr>
                </a:solidFill>
              </a:rPr>
              <a:t>1</a:t>
            </a:r>
            <a:r>
              <a:rPr lang="de-DE" sz="1200" b="1">
                <a:solidFill>
                  <a:schemeClr val="tx1">
                    <a:lumMod val="75000"/>
                    <a:lumOff val="25000"/>
                  </a:schemeClr>
                </a:solidFill>
              </a:rPr>
              <a:t>.</a:t>
            </a:r>
          </a:p>
        </p:txBody>
      </p:sp>
      <p:sp>
        <p:nvSpPr>
          <p:cNvPr id="31" name="TextBox 30">
            <a:extLst>
              <a:ext uri="{FF2B5EF4-FFF2-40B4-BE49-F238E27FC236}">
                <a16:creationId xmlns:a16="http://schemas.microsoft.com/office/drawing/2014/main" id="{D1825289-FC2A-62A9-B62C-8D483198CBF7}"/>
              </a:ext>
            </a:extLst>
          </p:cNvPr>
          <p:cNvSpPr txBox="1"/>
          <p:nvPr/>
        </p:nvSpPr>
        <p:spPr>
          <a:xfrm>
            <a:off x="6771676" y="2875105"/>
            <a:ext cx="361950" cy="649188"/>
          </a:xfrm>
          <a:prstGeom prst="ellipse">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sz="1200" b="1">
                <a:solidFill>
                  <a:schemeClr val="accent2">
                    <a:lumMod val="75000"/>
                  </a:schemeClr>
                </a:solidFill>
              </a:rPr>
              <a:t>2.</a:t>
            </a:r>
          </a:p>
        </p:txBody>
      </p:sp>
      <p:sp>
        <p:nvSpPr>
          <p:cNvPr id="32" name="TextBox 31">
            <a:extLst>
              <a:ext uri="{FF2B5EF4-FFF2-40B4-BE49-F238E27FC236}">
                <a16:creationId xmlns:a16="http://schemas.microsoft.com/office/drawing/2014/main" id="{ED70F384-3848-C9EF-6A24-B5370715F40D}"/>
              </a:ext>
            </a:extLst>
          </p:cNvPr>
          <p:cNvSpPr txBox="1"/>
          <p:nvPr/>
        </p:nvSpPr>
        <p:spPr>
          <a:xfrm>
            <a:off x="6771676" y="3790888"/>
            <a:ext cx="361950" cy="649188"/>
          </a:xfrm>
          <a:prstGeom prst="ellipse">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sz="1200" b="1">
                <a:solidFill>
                  <a:schemeClr val="tx1">
                    <a:lumMod val="75000"/>
                    <a:lumOff val="25000"/>
                  </a:schemeClr>
                </a:solidFill>
              </a:rPr>
              <a:t>3.</a:t>
            </a:r>
          </a:p>
        </p:txBody>
      </p:sp>
      <p:sp>
        <p:nvSpPr>
          <p:cNvPr id="33" name="Rectangle: Rounded Corners 32">
            <a:extLst>
              <a:ext uri="{FF2B5EF4-FFF2-40B4-BE49-F238E27FC236}">
                <a16:creationId xmlns:a16="http://schemas.microsoft.com/office/drawing/2014/main" id="{D9ABABE9-3014-4315-42FC-35D6DA8710C9}"/>
              </a:ext>
            </a:extLst>
          </p:cNvPr>
          <p:cNvSpPr/>
          <p:nvPr/>
        </p:nvSpPr>
        <p:spPr>
          <a:xfrm>
            <a:off x="10188943" y="3011547"/>
            <a:ext cx="1496759" cy="638968"/>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900"/>
          </a:p>
        </p:txBody>
      </p:sp>
      <p:cxnSp>
        <p:nvCxnSpPr>
          <p:cNvPr id="34" name="Straight Connector 33">
            <a:extLst>
              <a:ext uri="{FF2B5EF4-FFF2-40B4-BE49-F238E27FC236}">
                <a16:creationId xmlns:a16="http://schemas.microsoft.com/office/drawing/2014/main" id="{7786B1E8-6E4F-1EF8-5CE3-ED75151A98BA}"/>
              </a:ext>
            </a:extLst>
          </p:cNvPr>
          <p:cNvCxnSpPr>
            <a:cxnSpLocks/>
          </p:cNvCxnSpPr>
          <p:nvPr/>
        </p:nvCxnSpPr>
        <p:spPr>
          <a:xfrm flipV="1">
            <a:off x="9815401" y="3223533"/>
            <a:ext cx="0" cy="2667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98C3E31-DB8F-CE78-0C31-82DBB55C9334}"/>
              </a:ext>
            </a:extLst>
          </p:cNvPr>
          <p:cNvCxnSpPr>
            <a:cxnSpLocks/>
          </p:cNvCxnSpPr>
          <p:nvPr/>
        </p:nvCxnSpPr>
        <p:spPr>
          <a:xfrm>
            <a:off x="9801225" y="3347358"/>
            <a:ext cx="290625"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FE26C4C-2037-1BB4-C1DF-A24F4D3CA682}"/>
              </a:ext>
            </a:extLst>
          </p:cNvPr>
          <p:cNvSpPr txBox="1"/>
          <p:nvPr/>
        </p:nvSpPr>
        <p:spPr>
          <a:xfrm>
            <a:off x="6314478" y="2419923"/>
            <a:ext cx="330603" cy="1920205"/>
          </a:xfrm>
          <a:prstGeom prst="rect">
            <a:avLst/>
          </a:prstGeom>
          <a:noFill/>
        </p:spPr>
        <p:txBody>
          <a:bodyPr vert="wordArtVert" wrap="square" rtlCol="0">
            <a:spAutoFit/>
          </a:bodyPr>
          <a:lstStyle/>
          <a:p>
            <a:r>
              <a:rPr lang="en-GB" sz="800">
                <a:solidFill>
                  <a:schemeClr val="tx1">
                    <a:lumMod val="75000"/>
                    <a:lumOff val="25000"/>
                  </a:schemeClr>
                </a:solidFill>
              </a:rPr>
              <a:t>Seniority</a:t>
            </a:r>
          </a:p>
        </p:txBody>
      </p:sp>
    </p:spTree>
    <p:extLst>
      <p:ext uri="{BB962C8B-B14F-4D97-AF65-F5344CB8AC3E}">
        <p14:creationId xmlns:p14="http://schemas.microsoft.com/office/powerpoint/2010/main" val="164032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59E8B2-F573-D266-0C8D-474E65F62F57}"/>
              </a:ext>
            </a:extLst>
          </p:cNvPr>
          <p:cNvSpPr/>
          <p:nvPr/>
        </p:nvSpPr>
        <p:spPr>
          <a:xfrm>
            <a:off x="679168" y="4417215"/>
            <a:ext cx="10284107" cy="11715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LID4096" dirty="0"/>
          </a:p>
        </p:txBody>
      </p:sp>
      <p:sp>
        <p:nvSpPr>
          <p:cNvPr id="11" name="Rectangle 10">
            <a:extLst>
              <a:ext uri="{FF2B5EF4-FFF2-40B4-BE49-F238E27FC236}">
                <a16:creationId xmlns:a16="http://schemas.microsoft.com/office/drawing/2014/main" id="{531D8C1F-8058-9211-CA43-A9404269A4C2}"/>
              </a:ext>
            </a:extLst>
          </p:cNvPr>
          <p:cNvSpPr/>
          <p:nvPr/>
        </p:nvSpPr>
        <p:spPr>
          <a:xfrm>
            <a:off x="679168" y="1764467"/>
            <a:ext cx="10284107" cy="1171571"/>
          </a:xfrm>
          <a:prstGeom prst="rect">
            <a:avLst/>
          </a:prstGeom>
          <a:ln>
            <a:solidFill>
              <a:srgbClr val="EF3E1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LID4096" dirty="0"/>
          </a:p>
        </p:txBody>
      </p:sp>
      <p:sp>
        <p:nvSpPr>
          <p:cNvPr id="2" name="Title 1">
            <a:extLst>
              <a:ext uri="{FF2B5EF4-FFF2-40B4-BE49-F238E27FC236}">
                <a16:creationId xmlns:a16="http://schemas.microsoft.com/office/drawing/2014/main" id="{D3C43674-F2A1-1CB3-40EC-030C0986B22F}"/>
              </a:ext>
            </a:extLst>
          </p:cNvPr>
          <p:cNvSpPr>
            <a:spLocks noGrp="1"/>
          </p:cNvSpPr>
          <p:nvPr>
            <p:ph type="title"/>
          </p:nvPr>
        </p:nvSpPr>
        <p:spPr/>
        <p:txBody>
          <a:bodyPr/>
          <a:lstStyle/>
          <a:p>
            <a:r>
              <a:rPr lang="en-GB" dirty="0">
                <a:solidFill>
                  <a:schemeClr val="accent3"/>
                </a:solidFill>
              </a:rPr>
              <a:t>Achieving scale – our vision </a:t>
            </a:r>
            <a:endParaRPr lang="LID4096" dirty="0">
              <a:solidFill>
                <a:schemeClr val="accent3"/>
              </a:solidFill>
            </a:endParaRPr>
          </a:p>
        </p:txBody>
      </p:sp>
      <p:sp>
        <p:nvSpPr>
          <p:cNvPr id="4" name="Rectangle 3">
            <a:extLst>
              <a:ext uri="{FF2B5EF4-FFF2-40B4-BE49-F238E27FC236}">
                <a16:creationId xmlns:a16="http://schemas.microsoft.com/office/drawing/2014/main" id="{2E9C4AF6-C8F2-B434-0E3B-4AD2D83C3CC5}"/>
              </a:ext>
            </a:extLst>
          </p:cNvPr>
          <p:cNvSpPr/>
          <p:nvPr/>
        </p:nvSpPr>
        <p:spPr>
          <a:xfrm>
            <a:off x="697753" y="3050929"/>
            <a:ext cx="10284107" cy="1171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LID4096" dirty="0"/>
          </a:p>
        </p:txBody>
      </p:sp>
      <p:sp>
        <p:nvSpPr>
          <p:cNvPr id="6" name="Rectangle 1">
            <a:extLst>
              <a:ext uri="{FF2B5EF4-FFF2-40B4-BE49-F238E27FC236}">
                <a16:creationId xmlns:a16="http://schemas.microsoft.com/office/drawing/2014/main" id="{233A0C6B-F832-6AA8-A088-DC9E1111C5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pic>
        <p:nvPicPr>
          <p:cNvPr id="8" name="Picture 7">
            <a:extLst>
              <a:ext uri="{FF2B5EF4-FFF2-40B4-BE49-F238E27FC236}">
                <a16:creationId xmlns:a16="http://schemas.microsoft.com/office/drawing/2014/main" id="{088F22AD-1840-F0F0-F877-7BE70151E13B}"/>
              </a:ext>
            </a:extLst>
          </p:cNvPr>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blip>
          <a:srcRect t="1" r="-1823" b="-1824"/>
          <a:stretch/>
        </p:blipFill>
        <p:spPr>
          <a:xfrm>
            <a:off x="737432" y="3129224"/>
            <a:ext cx="465677" cy="355637"/>
          </a:xfrm>
          <a:prstGeom prst="rect">
            <a:avLst/>
          </a:prstGeom>
        </p:spPr>
      </p:pic>
      <p:sp>
        <p:nvSpPr>
          <p:cNvPr id="9" name="TextBox 8">
            <a:extLst>
              <a:ext uri="{FF2B5EF4-FFF2-40B4-BE49-F238E27FC236}">
                <a16:creationId xmlns:a16="http://schemas.microsoft.com/office/drawing/2014/main" id="{054EB07E-08C7-31C8-F470-3A0AFEEC5081}"/>
              </a:ext>
            </a:extLst>
          </p:cNvPr>
          <p:cNvSpPr txBox="1"/>
          <p:nvPr/>
        </p:nvSpPr>
        <p:spPr>
          <a:xfrm>
            <a:off x="1431997" y="1783105"/>
            <a:ext cx="8778447" cy="369332"/>
          </a:xfrm>
          <a:prstGeom prst="rect">
            <a:avLst/>
          </a:prstGeom>
          <a:noFill/>
        </p:spPr>
        <p:txBody>
          <a:bodyPr wrap="square" rtlCol="0">
            <a:spAutoFit/>
          </a:bodyPr>
          <a:lstStyle/>
          <a:p>
            <a:r>
              <a:rPr lang="en-GB" b="1" dirty="0"/>
              <a:t>SIFI acts as an aggregator of public and philanthropic funds  </a:t>
            </a:r>
            <a:endParaRPr lang="LID4096" b="1" dirty="0"/>
          </a:p>
        </p:txBody>
      </p:sp>
      <p:sp>
        <p:nvSpPr>
          <p:cNvPr id="10" name="TextBox 9">
            <a:extLst>
              <a:ext uri="{FF2B5EF4-FFF2-40B4-BE49-F238E27FC236}">
                <a16:creationId xmlns:a16="http://schemas.microsoft.com/office/drawing/2014/main" id="{644DBC84-2443-B7E2-3A16-8CE387DB0629}"/>
              </a:ext>
            </a:extLst>
          </p:cNvPr>
          <p:cNvSpPr txBox="1"/>
          <p:nvPr/>
        </p:nvSpPr>
        <p:spPr>
          <a:xfrm>
            <a:off x="1408919" y="2117222"/>
            <a:ext cx="9554356" cy="1046440"/>
          </a:xfrm>
          <a:prstGeom prst="rect">
            <a:avLst/>
          </a:prstGeom>
          <a:noFill/>
        </p:spPr>
        <p:txBody>
          <a:bodyPr wrap="square" rtlCol="0">
            <a:spAutoFit/>
          </a:bodyPr>
          <a:lstStyle/>
          <a:p>
            <a:r>
              <a:rPr lang="en-US" sz="1100" dirty="0">
                <a:ea typeface="Aptos" panose="020B0004020202020204" pitchFamily="34" charset="0"/>
                <a:cs typeface="Arial" panose="020B0604020202020204" pitchFamily="34" charset="0"/>
              </a:rPr>
              <a:t>We pool public and philanthropic capital to support shared objective</a:t>
            </a:r>
            <a:r>
              <a:rPr lang="en-US" sz="1100" dirty="0">
                <a:cs typeface="Arial" panose="020B0604020202020204" pitchFamily="34" charset="0"/>
              </a:rPr>
              <a:t>s. </a:t>
            </a:r>
            <a:r>
              <a:rPr lang="en-US" sz="1100" dirty="0">
                <a:ea typeface="Aptos" panose="020B0004020202020204" pitchFamily="34" charset="0"/>
                <a:cs typeface="Arial" panose="020B0604020202020204" pitchFamily="34" charset="0"/>
              </a:rPr>
              <a:t>We e</a:t>
            </a:r>
            <a:r>
              <a:rPr lang="en-US" sz="1100" dirty="0">
                <a:effectLst/>
                <a:ea typeface="Aptos" panose="020B0004020202020204" pitchFamily="34" charset="0"/>
                <a:cs typeface="Arial" panose="020B0604020202020204" pitchFamily="34" charset="0"/>
              </a:rPr>
              <a:t>fficiently deploy grants </a:t>
            </a:r>
            <a:r>
              <a:rPr lang="en-US" sz="1100" dirty="0">
                <a:ea typeface="Aptos" panose="020B0004020202020204" pitchFamily="34" charset="0"/>
                <a:cs typeface="Arial" panose="020B0604020202020204" pitchFamily="34" charset="0"/>
              </a:rPr>
              <a:t>using</a:t>
            </a:r>
            <a:r>
              <a:rPr lang="en-US" sz="1100" dirty="0">
                <a:effectLst/>
                <a:ea typeface="Aptos" panose="020B0004020202020204" pitchFamily="34" charset="0"/>
                <a:cs typeface="Arial" panose="020B0604020202020204" pitchFamily="34" charset="0"/>
              </a:rPr>
              <a:t> an existing platform designed to manage traditional grants and investments to catalyze private capital for underfunded SDGs and geographies. </a:t>
            </a:r>
            <a:r>
              <a:rPr lang="en-US" sz="1100" dirty="0">
                <a:cs typeface="Arial" panose="020B0604020202020204" pitchFamily="34" charset="0"/>
              </a:rPr>
              <a:t>The independent legal structure ensures that there is no conflict of interest or potential market disruption compared to a private sector actor. </a:t>
            </a:r>
          </a:p>
          <a:p>
            <a:endParaRPr lang="LID4096" sz="1100" dirty="0"/>
          </a:p>
          <a:p>
            <a:endParaRPr lang="LID4096" dirty="0"/>
          </a:p>
        </p:txBody>
      </p:sp>
      <p:sp>
        <p:nvSpPr>
          <p:cNvPr id="13" name="TextBox 12">
            <a:extLst>
              <a:ext uri="{FF2B5EF4-FFF2-40B4-BE49-F238E27FC236}">
                <a16:creationId xmlns:a16="http://schemas.microsoft.com/office/drawing/2014/main" id="{CC81A0DF-0BCB-7F73-8C66-B624DE281653}"/>
              </a:ext>
            </a:extLst>
          </p:cNvPr>
          <p:cNvSpPr txBox="1"/>
          <p:nvPr/>
        </p:nvSpPr>
        <p:spPr>
          <a:xfrm>
            <a:off x="1408917" y="4540464"/>
            <a:ext cx="8778449" cy="369332"/>
          </a:xfrm>
          <a:prstGeom prst="rect">
            <a:avLst/>
          </a:prstGeom>
          <a:noFill/>
        </p:spPr>
        <p:txBody>
          <a:bodyPr wrap="square" rtlCol="0">
            <a:spAutoFit/>
          </a:bodyPr>
          <a:lstStyle/>
          <a:p>
            <a:r>
              <a:rPr lang="en-US" b="1" dirty="0"/>
              <a:t>SIFI’s organizational structure supports economically viable projects </a:t>
            </a:r>
            <a:endParaRPr lang="LID4096" b="1" dirty="0"/>
          </a:p>
        </p:txBody>
      </p:sp>
      <p:sp>
        <p:nvSpPr>
          <p:cNvPr id="14" name="TextBox 13">
            <a:extLst>
              <a:ext uri="{FF2B5EF4-FFF2-40B4-BE49-F238E27FC236}">
                <a16:creationId xmlns:a16="http://schemas.microsoft.com/office/drawing/2014/main" id="{4026AC86-1739-4AE9-58ED-1A2956FA2992}"/>
              </a:ext>
            </a:extLst>
          </p:cNvPr>
          <p:cNvSpPr txBox="1"/>
          <p:nvPr/>
        </p:nvSpPr>
        <p:spPr>
          <a:xfrm>
            <a:off x="1408917" y="4913641"/>
            <a:ext cx="9466006" cy="600164"/>
          </a:xfrm>
          <a:prstGeom prst="rect">
            <a:avLst/>
          </a:prstGeom>
          <a:noFill/>
        </p:spPr>
        <p:txBody>
          <a:bodyPr wrap="square" rtlCol="0">
            <a:spAutoFit/>
          </a:bodyPr>
          <a:lstStyle/>
          <a:p>
            <a:r>
              <a:rPr lang="en-US" sz="1100" dirty="0">
                <a:ea typeface="Aptos" panose="020B0004020202020204" pitchFamily="34" charset="0"/>
                <a:cs typeface="Arial" panose="020B0604020202020204" pitchFamily="34" charset="0"/>
              </a:rPr>
              <a:t>We select multiple grantees and investees under each call through a competitive and structured process. The decision-making is supported by an independent professional investment committee, allowing the selection of commercially viable initiatives where SIFI’s funding will be additional and catalytic.</a:t>
            </a:r>
            <a:endParaRPr lang="LID4096" dirty="0"/>
          </a:p>
        </p:txBody>
      </p:sp>
      <p:pic>
        <p:nvPicPr>
          <p:cNvPr id="18" name="Picture 17">
            <a:extLst>
              <a:ext uri="{FF2B5EF4-FFF2-40B4-BE49-F238E27FC236}">
                <a16:creationId xmlns:a16="http://schemas.microsoft.com/office/drawing/2014/main" id="{4F33900E-7765-3789-9527-1314CA58FD14}"/>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97753" y="1879031"/>
            <a:ext cx="908190" cy="649008"/>
          </a:xfrm>
          <a:prstGeom prst="rect">
            <a:avLst/>
          </a:prstGeom>
        </p:spPr>
      </p:pic>
      <p:sp>
        <p:nvSpPr>
          <p:cNvPr id="3" name="TextBox 2">
            <a:extLst>
              <a:ext uri="{FF2B5EF4-FFF2-40B4-BE49-F238E27FC236}">
                <a16:creationId xmlns:a16="http://schemas.microsoft.com/office/drawing/2014/main" id="{51DDD281-1C6D-9FF2-5656-4690EF3D1247}"/>
              </a:ext>
            </a:extLst>
          </p:cNvPr>
          <p:cNvSpPr txBox="1"/>
          <p:nvPr/>
        </p:nvSpPr>
        <p:spPr>
          <a:xfrm>
            <a:off x="1408919" y="3096715"/>
            <a:ext cx="8778447" cy="369332"/>
          </a:xfrm>
          <a:prstGeom prst="rect">
            <a:avLst/>
          </a:prstGeom>
          <a:noFill/>
        </p:spPr>
        <p:txBody>
          <a:bodyPr wrap="square" rtlCol="0">
            <a:spAutoFit/>
          </a:bodyPr>
          <a:lstStyle/>
          <a:p>
            <a:r>
              <a:rPr lang="en-GB" b="1" dirty="0"/>
              <a:t>SIFI is a blended finance model ready to scale </a:t>
            </a:r>
            <a:endParaRPr lang="LID4096" b="1" dirty="0"/>
          </a:p>
        </p:txBody>
      </p:sp>
      <p:sp>
        <p:nvSpPr>
          <p:cNvPr id="5" name="TextBox 4">
            <a:extLst>
              <a:ext uri="{FF2B5EF4-FFF2-40B4-BE49-F238E27FC236}">
                <a16:creationId xmlns:a16="http://schemas.microsoft.com/office/drawing/2014/main" id="{0FF5A4B2-95E7-6BAE-1357-004E33E2D9F9}"/>
              </a:ext>
            </a:extLst>
          </p:cNvPr>
          <p:cNvSpPr txBox="1"/>
          <p:nvPr/>
        </p:nvSpPr>
        <p:spPr>
          <a:xfrm>
            <a:off x="974509" y="3425645"/>
            <a:ext cx="9912565" cy="806439"/>
          </a:xfrm>
          <a:prstGeom prst="rect">
            <a:avLst/>
          </a:prstGeom>
          <a:noFill/>
        </p:spPr>
        <p:txBody>
          <a:bodyPr wrap="square" rtlCol="0">
            <a:spAutoFit/>
          </a:bodyPr>
          <a:lstStyle/>
          <a:p>
            <a:pPr marL="457200">
              <a:lnSpc>
                <a:spcPct val="107000"/>
              </a:lnSpc>
              <a:spcAft>
                <a:spcPts val="800"/>
              </a:spcAft>
            </a:pPr>
            <a:r>
              <a:rPr lang="en-US" sz="1100" dirty="0">
                <a:cs typeface="Arial" panose="020B0604020202020204" pitchFamily="34" charset="0"/>
              </a:rPr>
              <a:t>SIFI’s comprehensive structure allows funders to support a wide range of grantees and investees across all development stages of the project, from idea generation to scale. Product Window will become the core of our operations. Our recent fundings have shown that to efficiently respond to market needs, we need to multiply our investments, and consolidate blended finance capital from different donors into a single agile platform. </a:t>
            </a:r>
            <a:endParaRPr lang="LID4096" dirty="0"/>
          </a:p>
        </p:txBody>
      </p:sp>
      <p:pic>
        <p:nvPicPr>
          <p:cNvPr id="12" name="Graphic 11" descr="Bar graph with upward trend with solid fill">
            <a:extLst>
              <a:ext uri="{FF2B5EF4-FFF2-40B4-BE49-F238E27FC236}">
                <a16:creationId xmlns:a16="http://schemas.microsoft.com/office/drawing/2014/main" id="{05ABCCD4-AD65-9E42-A228-2BFF8FB570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363" y="4551430"/>
            <a:ext cx="397813" cy="397813"/>
          </a:xfrm>
          <a:prstGeom prst="rect">
            <a:avLst/>
          </a:prstGeom>
        </p:spPr>
      </p:pic>
    </p:spTree>
    <p:extLst>
      <p:ext uri="{BB962C8B-B14F-4D97-AF65-F5344CB8AC3E}">
        <p14:creationId xmlns:p14="http://schemas.microsoft.com/office/powerpoint/2010/main" val="24614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077A9-F615-F71B-33B8-B50C421E5C52}"/>
            </a:ext>
          </a:extLst>
        </p:cNvPr>
        <p:cNvGrpSpPr/>
        <p:nvPr/>
      </p:nvGrpSpPr>
      <p:grpSpPr>
        <a:xfrm>
          <a:off x="0" y="0"/>
          <a:ext cx="0" cy="0"/>
          <a:chOff x="0" y="0"/>
          <a:chExt cx="0" cy="0"/>
        </a:xfrm>
      </p:grpSpPr>
      <p:pic>
        <p:nvPicPr>
          <p:cNvPr id="6" name="Picture 2" descr="selective focus photography of bee on flower">
            <a:extLst>
              <a:ext uri="{FF2B5EF4-FFF2-40B4-BE49-F238E27FC236}">
                <a16:creationId xmlns:a16="http://schemas.microsoft.com/office/drawing/2014/main" id="{D7364D7A-A353-9285-FF6D-1055E67580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925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CFBD1E-4C7D-38EA-0FE2-CB6FF8D61C89}"/>
              </a:ext>
            </a:extLst>
          </p:cNvPr>
          <p:cNvSpPr>
            <a:spLocks noGrp="1"/>
          </p:cNvSpPr>
          <p:nvPr>
            <p:ph type="ctrTitle"/>
          </p:nvPr>
        </p:nvSpPr>
        <p:spPr>
          <a:xfrm>
            <a:off x="466065" y="314850"/>
            <a:ext cx="10656891" cy="3902673"/>
          </a:xfrm>
        </p:spPr>
        <p:txBody>
          <a:bodyPr anchor="t">
            <a:normAutofit/>
          </a:bodyPr>
          <a:lstStyle/>
          <a:p>
            <a:pPr algn="l"/>
            <a:r>
              <a:rPr lang="en-GB" sz="5400" b="1" dirty="0">
                <a:solidFill>
                  <a:srgbClr val="FFFFFF"/>
                </a:solidFill>
                <a:latin typeface="Gogh Extra Bold" pitchFamily="2" charset="0"/>
                <a:cs typeface="Arial" panose="020B0604020202020204" pitchFamily="34" charset="0"/>
              </a:rPr>
              <a:t>Contact us </a:t>
            </a:r>
          </a:p>
        </p:txBody>
      </p:sp>
      <p:pic>
        <p:nvPicPr>
          <p:cNvPr id="7" name="Picture 6" descr="A black background with white text&#10;&#10;Description automatically generated with low confidence">
            <a:extLst>
              <a:ext uri="{FF2B5EF4-FFF2-40B4-BE49-F238E27FC236}">
                <a16:creationId xmlns:a16="http://schemas.microsoft.com/office/drawing/2014/main" id="{8DCEEF55-B4EC-129D-E5BC-C303B3C6C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872" y="5380336"/>
            <a:ext cx="2319811" cy="1126365"/>
          </a:xfrm>
          <a:prstGeom prst="rect">
            <a:avLst/>
          </a:prstGeom>
        </p:spPr>
      </p:pic>
      <p:sp>
        <p:nvSpPr>
          <p:cNvPr id="4" name="Content Placeholder 2">
            <a:extLst>
              <a:ext uri="{FF2B5EF4-FFF2-40B4-BE49-F238E27FC236}">
                <a16:creationId xmlns:a16="http://schemas.microsoft.com/office/drawing/2014/main" id="{AB99DF95-D19C-034D-1A6E-A69C14BBC5B5}"/>
              </a:ext>
            </a:extLst>
          </p:cNvPr>
          <p:cNvSpPr txBox="1">
            <a:spLocks/>
          </p:cNvSpPr>
          <p:nvPr/>
        </p:nvSpPr>
        <p:spPr>
          <a:xfrm>
            <a:off x="580365" y="1465927"/>
            <a:ext cx="9000000" cy="356311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700" kern="1200">
                <a:solidFill>
                  <a:srgbClr val="1A1A1A"/>
                </a:solidFill>
                <a:latin typeface="Montserrat Light" panose="000004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chemeClr val="bg1"/>
                </a:solidFill>
              </a:rPr>
              <a:t>Guillaume Bonnel</a:t>
            </a:r>
          </a:p>
          <a:p>
            <a:r>
              <a:rPr lang="en-US" sz="1600" b="1" dirty="0">
                <a:solidFill>
                  <a:schemeClr val="bg1"/>
                </a:solidFill>
              </a:rPr>
              <a:t>Chief Executive Officer</a:t>
            </a:r>
          </a:p>
          <a:p>
            <a:r>
              <a:rPr lang="en-US" sz="1600" b="1" dirty="0">
                <a:solidFill>
                  <a:schemeClr val="bg1"/>
                </a:solidFill>
              </a:rPr>
              <a:t>gb@sdgimpactfinance.org</a:t>
            </a:r>
          </a:p>
          <a:p>
            <a:r>
              <a:rPr lang="en-US" sz="1600" b="1" dirty="0">
                <a:solidFill>
                  <a:schemeClr val="bg1"/>
                </a:solidFill>
              </a:rPr>
              <a:t>+41 79 353 34 80</a:t>
            </a:r>
          </a:p>
          <a:p>
            <a:r>
              <a:rPr lang="en-US" sz="1600" b="1" dirty="0">
                <a:solidFill>
                  <a:schemeClr val="bg1"/>
                </a:solidFill>
                <a:hlinkClick r:id="rId4">
                  <a:extLst>
                    <a:ext uri="{A12FA001-AC4F-418D-AE19-62706E023703}">
                      <ahyp:hlinkClr xmlns:ahyp="http://schemas.microsoft.com/office/drawing/2018/hyperlinkcolor" val="tx"/>
                    </a:ext>
                  </a:extLst>
                </a:hlinkClick>
              </a:rPr>
              <a:t>www.sdgimpactfinance.org</a:t>
            </a:r>
            <a:endParaRPr lang="en-US" sz="1600" b="1" dirty="0">
              <a:solidFill>
                <a:schemeClr val="bg1"/>
              </a:solidFill>
            </a:endParaRPr>
          </a:p>
          <a:p>
            <a:endParaRPr lang="en-US" sz="1600" dirty="0"/>
          </a:p>
        </p:txBody>
      </p:sp>
      <p:pic>
        <p:nvPicPr>
          <p:cNvPr id="10" name="Picture 9" descr="A blue square with white letters&#10;&#10;Description automatically generated with medium confidence">
            <a:hlinkClick r:id="rId5"/>
            <a:extLst>
              <a:ext uri="{FF2B5EF4-FFF2-40B4-BE49-F238E27FC236}">
                <a16:creationId xmlns:a16="http://schemas.microsoft.com/office/drawing/2014/main" id="{4BD86BD4-AFE1-1035-218B-D1B9361E3D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365" y="3181728"/>
            <a:ext cx="494533" cy="494533"/>
          </a:xfrm>
          <a:prstGeom prst="rect">
            <a:avLst/>
          </a:prstGeom>
        </p:spPr>
      </p:pic>
      <p:pic>
        <p:nvPicPr>
          <p:cNvPr id="9" name="Picture 8">
            <a:extLst>
              <a:ext uri="{FF2B5EF4-FFF2-40B4-BE49-F238E27FC236}">
                <a16:creationId xmlns:a16="http://schemas.microsoft.com/office/drawing/2014/main" id="{51586BB9-5907-99AA-0905-387B5F132C4B}"/>
              </a:ext>
            </a:extLst>
          </p:cNvPr>
          <p:cNvPicPr>
            <a:picLocks noChangeAspect="1"/>
          </p:cNvPicPr>
          <p:nvPr/>
        </p:nvPicPr>
        <p:blipFill>
          <a:blip r:embed="rId7"/>
          <a:stretch>
            <a:fillRect/>
          </a:stretch>
        </p:blipFill>
        <p:spPr>
          <a:xfrm>
            <a:off x="1069044" y="3953100"/>
            <a:ext cx="2774701" cy="2488822"/>
          </a:xfrm>
          <a:prstGeom prst="rect">
            <a:avLst/>
          </a:prstGeom>
        </p:spPr>
      </p:pic>
    </p:spTree>
    <p:extLst>
      <p:ext uri="{BB962C8B-B14F-4D97-AF65-F5344CB8AC3E}">
        <p14:creationId xmlns:p14="http://schemas.microsoft.com/office/powerpoint/2010/main" val="146560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510D-2048-3A0D-9765-E39DA7C3C0FB}"/>
              </a:ext>
            </a:extLst>
          </p:cNvPr>
          <p:cNvSpPr>
            <a:spLocks noGrp="1"/>
          </p:cNvSpPr>
          <p:nvPr>
            <p:ph type="title"/>
          </p:nvPr>
        </p:nvSpPr>
        <p:spPr>
          <a:xfrm>
            <a:off x="900000" y="1080000"/>
            <a:ext cx="9000000" cy="543807"/>
          </a:xfrm>
        </p:spPr>
        <p:txBody>
          <a:bodyPr>
            <a:normAutofit fontScale="90000"/>
          </a:bodyPr>
          <a:lstStyle/>
          <a:p>
            <a:r>
              <a:rPr lang="en-GB"/>
              <a:t>Delivery model: key functions</a:t>
            </a:r>
          </a:p>
        </p:txBody>
      </p:sp>
      <p:cxnSp>
        <p:nvCxnSpPr>
          <p:cNvPr id="20" name="Straight Arrow Connector 19">
            <a:extLst>
              <a:ext uri="{FF2B5EF4-FFF2-40B4-BE49-F238E27FC236}">
                <a16:creationId xmlns:a16="http://schemas.microsoft.com/office/drawing/2014/main" id="{3D9D9909-D30E-B951-E0DA-B2AAA4E4E4DE}"/>
              </a:ext>
            </a:extLst>
          </p:cNvPr>
          <p:cNvCxnSpPr>
            <a:cxnSpLocks/>
          </p:cNvCxnSpPr>
          <p:nvPr/>
        </p:nvCxnSpPr>
        <p:spPr>
          <a:xfrm>
            <a:off x="1595120" y="1920807"/>
            <a:ext cx="9235440" cy="0"/>
          </a:xfrm>
          <a:prstGeom prst="straightConnector1">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22D740-EAAE-8804-1AF8-233E316E0D5F}"/>
              </a:ext>
            </a:extLst>
          </p:cNvPr>
          <p:cNvCxnSpPr>
            <a:cxnSpLocks/>
          </p:cNvCxnSpPr>
          <p:nvPr/>
        </p:nvCxnSpPr>
        <p:spPr>
          <a:xfrm flipH="1">
            <a:off x="1524000" y="4437730"/>
            <a:ext cx="8376000" cy="0"/>
          </a:xfrm>
          <a:prstGeom prst="straightConnector1">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2451F6E-9310-F9A2-8707-107ECFFF943F}"/>
              </a:ext>
            </a:extLst>
          </p:cNvPr>
          <p:cNvSpPr/>
          <p:nvPr/>
        </p:nvSpPr>
        <p:spPr>
          <a:xfrm>
            <a:off x="900000" y="1784787"/>
            <a:ext cx="936000" cy="335100"/>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1400">
                <a:solidFill>
                  <a:schemeClr val="tx1"/>
                </a:solidFill>
                <a:latin typeface="Montserrat Light" panose="00000400000000000000" pitchFamily="2" charset="0"/>
              </a:rPr>
              <a:t>Funding</a:t>
            </a:r>
            <a:endParaRPr lang="en-US" sz="1400">
              <a:solidFill>
                <a:schemeClr val="tx1"/>
              </a:solidFill>
              <a:latin typeface="Montserrat Light" panose="00000400000000000000" pitchFamily="2" charset="0"/>
            </a:endParaRPr>
          </a:p>
        </p:txBody>
      </p:sp>
      <p:sp>
        <p:nvSpPr>
          <p:cNvPr id="23" name="Rectangle 22">
            <a:extLst>
              <a:ext uri="{FF2B5EF4-FFF2-40B4-BE49-F238E27FC236}">
                <a16:creationId xmlns:a16="http://schemas.microsoft.com/office/drawing/2014/main" id="{0A6D4F89-FEAC-3FBF-7FAC-85EDE0CBBD94}"/>
              </a:ext>
            </a:extLst>
          </p:cNvPr>
          <p:cNvSpPr/>
          <p:nvPr/>
        </p:nvSpPr>
        <p:spPr>
          <a:xfrm>
            <a:off x="7522524" y="1784787"/>
            <a:ext cx="972000" cy="335100"/>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1400">
                <a:solidFill>
                  <a:schemeClr val="tx1"/>
                </a:solidFill>
                <a:latin typeface="Montserrat Light" panose="00000400000000000000" pitchFamily="2" charset="0"/>
              </a:rPr>
              <a:t>Delivery </a:t>
            </a:r>
            <a:br>
              <a:rPr lang="en-GB" sz="1400">
                <a:solidFill>
                  <a:schemeClr val="tx1"/>
                </a:solidFill>
                <a:latin typeface="Montserrat Light" panose="00000400000000000000" pitchFamily="2" charset="0"/>
              </a:rPr>
            </a:br>
            <a:r>
              <a:rPr lang="en-GB" sz="1400">
                <a:solidFill>
                  <a:schemeClr val="tx1"/>
                </a:solidFill>
                <a:latin typeface="Montserrat Light" panose="00000400000000000000" pitchFamily="2" charset="0"/>
              </a:rPr>
              <a:t>partners</a:t>
            </a:r>
            <a:endParaRPr lang="en-US" sz="1400">
              <a:solidFill>
                <a:schemeClr val="tx1"/>
              </a:solidFill>
              <a:latin typeface="Montserrat Light" panose="00000400000000000000" pitchFamily="2" charset="0"/>
            </a:endParaRPr>
          </a:p>
        </p:txBody>
      </p:sp>
      <p:sp>
        <p:nvSpPr>
          <p:cNvPr id="24" name="Rectangle 23">
            <a:extLst>
              <a:ext uri="{FF2B5EF4-FFF2-40B4-BE49-F238E27FC236}">
                <a16:creationId xmlns:a16="http://schemas.microsoft.com/office/drawing/2014/main" id="{4CB9EE11-6AB6-38BC-9302-5E67EF7CE8DF}"/>
              </a:ext>
            </a:extLst>
          </p:cNvPr>
          <p:cNvSpPr/>
          <p:nvPr/>
        </p:nvSpPr>
        <p:spPr>
          <a:xfrm>
            <a:off x="5871973" y="1784787"/>
            <a:ext cx="1368000" cy="305404"/>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1400">
                <a:solidFill>
                  <a:schemeClr val="tx1"/>
                </a:solidFill>
                <a:latin typeface="Montserrat Light" panose="00000400000000000000" pitchFamily="2" charset="0"/>
              </a:rPr>
              <a:t>Management</a:t>
            </a:r>
            <a:endParaRPr lang="en-US" sz="1400">
              <a:solidFill>
                <a:schemeClr val="tx1"/>
              </a:solidFill>
              <a:latin typeface="Montserrat Light" panose="00000400000000000000" pitchFamily="2" charset="0"/>
            </a:endParaRPr>
          </a:p>
        </p:txBody>
      </p:sp>
      <p:sp>
        <p:nvSpPr>
          <p:cNvPr id="25" name="Rectangle 24">
            <a:extLst>
              <a:ext uri="{FF2B5EF4-FFF2-40B4-BE49-F238E27FC236}">
                <a16:creationId xmlns:a16="http://schemas.microsoft.com/office/drawing/2014/main" id="{E3397EA5-541D-150D-8884-77A16D0FEAB1}"/>
              </a:ext>
            </a:extLst>
          </p:cNvPr>
          <p:cNvSpPr/>
          <p:nvPr/>
        </p:nvSpPr>
        <p:spPr>
          <a:xfrm>
            <a:off x="2570871" y="1784787"/>
            <a:ext cx="1224000" cy="305404"/>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1400">
                <a:solidFill>
                  <a:schemeClr val="tx1"/>
                </a:solidFill>
                <a:latin typeface="Montserrat Light" panose="00000400000000000000" pitchFamily="2" charset="0"/>
              </a:rPr>
              <a:t>Governance</a:t>
            </a:r>
            <a:endParaRPr lang="en-US" sz="1400">
              <a:solidFill>
                <a:schemeClr val="tx1"/>
              </a:solidFill>
              <a:latin typeface="Montserrat Light" panose="00000400000000000000" pitchFamily="2" charset="0"/>
            </a:endParaRPr>
          </a:p>
        </p:txBody>
      </p:sp>
      <p:sp>
        <p:nvSpPr>
          <p:cNvPr id="26" name="Rectangle 25">
            <a:extLst>
              <a:ext uri="{FF2B5EF4-FFF2-40B4-BE49-F238E27FC236}">
                <a16:creationId xmlns:a16="http://schemas.microsoft.com/office/drawing/2014/main" id="{7F920771-3E1C-D84C-F512-B072A754DD21}"/>
              </a:ext>
            </a:extLst>
          </p:cNvPr>
          <p:cNvSpPr/>
          <p:nvPr/>
        </p:nvSpPr>
        <p:spPr>
          <a:xfrm>
            <a:off x="5023100" y="4285028"/>
            <a:ext cx="1152000" cy="305404"/>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1600">
                <a:solidFill>
                  <a:schemeClr val="tx1"/>
                </a:solidFill>
                <a:latin typeface="Montserrat Light" panose="00000400000000000000" pitchFamily="2" charset="0"/>
              </a:rPr>
              <a:t>Reporting</a:t>
            </a:r>
            <a:endParaRPr lang="en-US" sz="1600">
              <a:solidFill>
                <a:schemeClr val="tx1"/>
              </a:solidFill>
              <a:latin typeface="Montserrat Light" panose="00000400000000000000" pitchFamily="2" charset="0"/>
            </a:endParaRPr>
          </a:p>
        </p:txBody>
      </p:sp>
      <p:sp>
        <p:nvSpPr>
          <p:cNvPr id="27" name="Rectangle 26">
            <a:extLst>
              <a:ext uri="{FF2B5EF4-FFF2-40B4-BE49-F238E27FC236}">
                <a16:creationId xmlns:a16="http://schemas.microsoft.com/office/drawing/2014/main" id="{CF7697A9-7A55-CC7B-44DA-8F9A87E62EA8}"/>
              </a:ext>
            </a:extLst>
          </p:cNvPr>
          <p:cNvSpPr/>
          <p:nvPr/>
        </p:nvSpPr>
        <p:spPr>
          <a:xfrm>
            <a:off x="900000" y="2456754"/>
            <a:ext cx="1440000" cy="1080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400">
                <a:solidFill>
                  <a:schemeClr val="bg1"/>
                </a:solidFill>
                <a:latin typeface="+mj-lt"/>
              </a:rPr>
              <a:t>Donors</a:t>
            </a:r>
          </a:p>
        </p:txBody>
      </p:sp>
      <p:sp>
        <p:nvSpPr>
          <p:cNvPr id="28" name="Rectangle 27">
            <a:extLst>
              <a:ext uri="{FF2B5EF4-FFF2-40B4-BE49-F238E27FC236}">
                <a16:creationId xmlns:a16="http://schemas.microsoft.com/office/drawing/2014/main" id="{22713CD5-56F4-0A85-9E91-7F62672954E5}"/>
              </a:ext>
            </a:extLst>
          </p:cNvPr>
          <p:cNvSpPr/>
          <p:nvPr/>
        </p:nvSpPr>
        <p:spPr>
          <a:xfrm>
            <a:off x="2550551" y="2456754"/>
            <a:ext cx="1440000" cy="10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400">
                <a:solidFill>
                  <a:schemeClr val="bg1"/>
                </a:solidFill>
              </a:rPr>
              <a:t>General </a:t>
            </a:r>
            <a:br>
              <a:rPr lang="en-GB" sz="1400">
                <a:solidFill>
                  <a:schemeClr val="bg1"/>
                </a:solidFill>
              </a:rPr>
            </a:br>
            <a:r>
              <a:rPr lang="en-GB" sz="1400">
                <a:solidFill>
                  <a:schemeClr val="bg1"/>
                </a:solidFill>
              </a:rPr>
              <a:t>Assembly</a:t>
            </a:r>
          </a:p>
        </p:txBody>
      </p:sp>
      <p:sp>
        <p:nvSpPr>
          <p:cNvPr id="29" name="Rectangle 28">
            <a:extLst>
              <a:ext uri="{FF2B5EF4-FFF2-40B4-BE49-F238E27FC236}">
                <a16:creationId xmlns:a16="http://schemas.microsoft.com/office/drawing/2014/main" id="{34D178D2-50AB-27AB-845F-19361B2E1988}"/>
              </a:ext>
            </a:extLst>
          </p:cNvPr>
          <p:cNvSpPr/>
          <p:nvPr/>
        </p:nvSpPr>
        <p:spPr>
          <a:xfrm>
            <a:off x="4201102" y="2456754"/>
            <a:ext cx="1440000" cy="50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200">
                <a:solidFill>
                  <a:schemeClr val="bg1"/>
                </a:solidFill>
              </a:rPr>
              <a:t>Advisory </a:t>
            </a:r>
            <a:br>
              <a:rPr lang="en-GB" sz="1200">
                <a:solidFill>
                  <a:schemeClr val="bg1"/>
                </a:solidFill>
              </a:rPr>
            </a:br>
            <a:r>
              <a:rPr lang="en-GB" sz="1200">
                <a:solidFill>
                  <a:schemeClr val="bg1"/>
                </a:solidFill>
              </a:rPr>
              <a:t>Council</a:t>
            </a:r>
          </a:p>
        </p:txBody>
      </p:sp>
      <p:sp>
        <p:nvSpPr>
          <p:cNvPr id="30" name="Rectangle 29">
            <a:extLst>
              <a:ext uri="{FF2B5EF4-FFF2-40B4-BE49-F238E27FC236}">
                <a16:creationId xmlns:a16="http://schemas.microsoft.com/office/drawing/2014/main" id="{DC5F8E74-AB79-415B-80CA-DAC42F96139A}"/>
              </a:ext>
            </a:extLst>
          </p:cNvPr>
          <p:cNvSpPr/>
          <p:nvPr/>
        </p:nvSpPr>
        <p:spPr>
          <a:xfrm>
            <a:off x="5851653" y="2456754"/>
            <a:ext cx="1440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t"/>
          <a:lstStyle/>
          <a:p>
            <a:pPr algn="ctr"/>
            <a:r>
              <a:rPr lang="en-GB" sz="1200">
                <a:solidFill>
                  <a:schemeClr val="bg1"/>
                </a:solidFill>
              </a:rPr>
              <a:t>Exec Board</a:t>
            </a:r>
          </a:p>
        </p:txBody>
      </p:sp>
      <p:sp>
        <p:nvSpPr>
          <p:cNvPr id="31" name="Rectangle 30">
            <a:extLst>
              <a:ext uri="{FF2B5EF4-FFF2-40B4-BE49-F238E27FC236}">
                <a16:creationId xmlns:a16="http://schemas.microsoft.com/office/drawing/2014/main" id="{67897899-434D-9624-1C55-2D0272C54118}"/>
              </a:ext>
            </a:extLst>
          </p:cNvPr>
          <p:cNvSpPr/>
          <p:nvPr/>
        </p:nvSpPr>
        <p:spPr>
          <a:xfrm>
            <a:off x="5851653" y="2924246"/>
            <a:ext cx="1440000" cy="1080000"/>
          </a:xfrm>
          <a:prstGeom prst="rect">
            <a:avLst/>
          </a:prstGeom>
          <a:solidFill>
            <a:schemeClr val="accent4">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600">
                <a:solidFill>
                  <a:schemeClr val="accent4"/>
                </a:solidFill>
                <a:latin typeface="+mj-lt"/>
              </a:rPr>
              <a:t>Executive Team</a:t>
            </a:r>
          </a:p>
        </p:txBody>
      </p:sp>
      <p:sp>
        <p:nvSpPr>
          <p:cNvPr id="32" name="Rectangle 31">
            <a:extLst>
              <a:ext uri="{FF2B5EF4-FFF2-40B4-BE49-F238E27FC236}">
                <a16:creationId xmlns:a16="http://schemas.microsoft.com/office/drawing/2014/main" id="{6FFB2AA6-5FA3-53E1-1011-F375D693273F}"/>
              </a:ext>
            </a:extLst>
          </p:cNvPr>
          <p:cNvSpPr/>
          <p:nvPr/>
        </p:nvSpPr>
        <p:spPr>
          <a:xfrm>
            <a:off x="7502204" y="3106368"/>
            <a:ext cx="1440000" cy="50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200">
                <a:solidFill>
                  <a:schemeClr val="bg1"/>
                </a:solidFill>
              </a:rPr>
              <a:t>Service Providers</a:t>
            </a:r>
          </a:p>
        </p:txBody>
      </p:sp>
      <p:sp>
        <p:nvSpPr>
          <p:cNvPr id="33" name="Rectangle 32">
            <a:extLst>
              <a:ext uri="{FF2B5EF4-FFF2-40B4-BE49-F238E27FC236}">
                <a16:creationId xmlns:a16="http://schemas.microsoft.com/office/drawing/2014/main" id="{53FBD14D-01AB-29FF-493C-8EAB1B66DD15}"/>
              </a:ext>
            </a:extLst>
          </p:cNvPr>
          <p:cNvSpPr/>
          <p:nvPr/>
        </p:nvSpPr>
        <p:spPr>
          <a:xfrm>
            <a:off x="7502204" y="2456754"/>
            <a:ext cx="1440000" cy="50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200">
                <a:solidFill>
                  <a:schemeClr val="bg1"/>
                </a:solidFill>
              </a:rPr>
              <a:t>Committees</a:t>
            </a:r>
          </a:p>
        </p:txBody>
      </p:sp>
      <p:sp>
        <p:nvSpPr>
          <p:cNvPr id="34" name="Rectangle 33">
            <a:extLst>
              <a:ext uri="{FF2B5EF4-FFF2-40B4-BE49-F238E27FC236}">
                <a16:creationId xmlns:a16="http://schemas.microsoft.com/office/drawing/2014/main" id="{93A85C8C-2EB4-5FBD-C8BE-B343E47BE7DF}"/>
              </a:ext>
            </a:extLst>
          </p:cNvPr>
          <p:cNvSpPr/>
          <p:nvPr/>
        </p:nvSpPr>
        <p:spPr>
          <a:xfrm>
            <a:off x="9152757" y="2456754"/>
            <a:ext cx="1440000" cy="50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200">
                <a:solidFill>
                  <a:schemeClr val="bg1"/>
                </a:solidFill>
              </a:rPr>
              <a:t>Grantees</a:t>
            </a:r>
          </a:p>
        </p:txBody>
      </p:sp>
      <p:sp>
        <p:nvSpPr>
          <p:cNvPr id="35" name="Rectangle 34">
            <a:extLst>
              <a:ext uri="{FF2B5EF4-FFF2-40B4-BE49-F238E27FC236}">
                <a16:creationId xmlns:a16="http://schemas.microsoft.com/office/drawing/2014/main" id="{401825EB-FAAF-A41E-ADBB-64DBFACB0CAD}"/>
              </a:ext>
            </a:extLst>
          </p:cNvPr>
          <p:cNvSpPr/>
          <p:nvPr/>
        </p:nvSpPr>
        <p:spPr>
          <a:xfrm>
            <a:off x="9152757" y="3106368"/>
            <a:ext cx="1440000" cy="50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200">
                <a:solidFill>
                  <a:schemeClr val="bg1"/>
                </a:solidFill>
              </a:rPr>
              <a:t>Investees</a:t>
            </a:r>
          </a:p>
        </p:txBody>
      </p:sp>
      <p:sp>
        <p:nvSpPr>
          <p:cNvPr id="36" name="Rectangle 35">
            <a:extLst>
              <a:ext uri="{FF2B5EF4-FFF2-40B4-BE49-F238E27FC236}">
                <a16:creationId xmlns:a16="http://schemas.microsoft.com/office/drawing/2014/main" id="{FA6E68DD-9D86-F47D-0FAB-79FCB27C9FDC}"/>
              </a:ext>
            </a:extLst>
          </p:cNvPr>
          <p:cNvSpPr/>
          <p:nvPr/>
        </p:nvSpPr>
        <p:spPr>
          <a:xfrm>
            <a:off x="9152757" y="3755982"/>
            <a:ext cx="1440000" cy="50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GB" sz="1200">
                <a:solidFill>
                  <a:schemeClr val="bg1"/>
                </a:solidFill>
              </a:rPr>
              <a:t>Knowledge providers</a:t>
            </a:r>
          </a:p>
        </p:txBody>
      </p:sp>
      <p:sp>
        <p:nvSpPr>
          <p:cNvPr id="37" name="Rectangle 36">
            <a:extLst>
              <a:ext uri="{FF2B5EF4-FFF2-40B4-BE49-F238E27FC236}">
                <a16:creationId xmlns:a16="http://schemas.microsoft.com/office/drawing/2014/main" id="{5760607B-7B43-6EF2-C2C3-74850749218B}"/>
              </a:ext>
            </a:extLst>
          </p:cNvPr>
          <p:cNvSpPr/>
          <p:nvPr/>
        </p:nvSpPr>
        <p:spPr>
          <a:xfrm>
            <a:off x="9173077" y="1749930"/>
            <a:ext cx="1152000" cy="335100"/>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1400">
                <a:solidFill>
                  <a:schemeClr val="tx1"/>
                </a:solidFill>
                <a:latin typeface="Montserrat Light" panose="00000400000000000000" pitchFamily="2" charset="0"/>
              </a:rPr>
              <a:t>Direct </a:t>
            </a:r>
            <a:br>
              <a:rPr lang="en-GB" sz="1400">
                <a:solidFill>
                  <a:schemeClr val="tx1"/>
                </a:solidFill>
                <a:latin typeface="Montserrat Light" panose="00000400000000000000" pitchFamily="2" charset="0"/>
              </a:rPr>
            </a:br>
            <a:r>
              <a:rPr lang="en-GB" sz="1400">
                <a:solidFill>
                  <a:schemeClr val="tx1"/>
                </a:solidFill>
                <a:latin typeface="Montserrat Light" panose="00000400000000000000" pitchFamily="2" charset="0"/>
              </a:rPr>
              <a:t>recipients</a:t>
            </a:r>
            <a:endParaRPr lang="en-US" sz="1400">
              <a:solidFill>
                <a:schemeClr val="tx1"/>
              </a:solidFill>
              <a:latin typeface="Montserrat Light" panose="00000400000000000000" pitchFamily="2" charset="0"/>
            </a:endParaRPr>
          </a:p>
        </p:txBody>
      </p:sp>
      <p:sp>
        <p:nvSpPr>
          <p:cNvPr id="38" name="Rectangle 37">
            <a:extLst>
              <a:ext uri="{FF2B5EF4-FFF2-40B4-BE49-F238E27FC236}">
                <a16:creationId xmlns:a16="http://schemas.microsoft.com/office/drawing/2014/main" id="{8477A47B-0111-D012-136D-6D7B84F731A9}"/>
              </a:ext>
            </a:extLst>
          </p:cNvPr>
          <p:cNvSpPr/>
          <p:nvPr/>
        </p:nvSpPr>
        <p:spPr>
          <a:xfrm>
            <a:off x="900000" y="4765580"/>
            <a:ext cx="1584000" cy="1367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t"/>
          <a:lstStyle/>
          <a:p>
            <a:pPr marL="108000" indent="-108000">
              <a:buClr>
                <a:schemeClr val="accent1"/>
              </a:buClr>
              <a:buFont typeface="Arial" panose="020B0604020202020204" pitchFamily="34" charset="0"/>
              <a:buChar char="•"/>
            </a:pPr>
            <a:r>
              <a:rPr lang="en-GB" sz="1100">
                <a:solidFill>
                  <a:schemeClr val="tx1"/>
                </a:solidFill>
              </a:rPr>
              <a:t>Eligible for membership of General Assembly</a:t>
            </a:r>
          </a:p>
          <a:p>
            <a:pPr marL="108000" indent="-108000">
              <a:buClr>
                <a:schemeClr val="accent1"/>
              </a:buClr>
              <a:buFont typeface="Arial" panose="020B0604020202020204" pitchFamily="34" charset="0"/>
              <a:buChar char="•"/>
            </a:pPr>
            <a:r>
              <a:rPr lang="en-GB" sz="1100">
                <a:solidFill>
                  <a:schemeClr val="tx1"/>
                </a:solidFill>
              </a:rPr>
              <a:t>Eligible for election to Advisory Council</a:t>
            </a:r>
          </a:p>
          <a:p>
            <a:pPr marL="108000" indent="-108000">
              <a:buClr>
                <a:schemeClr val="accent1"/>
              </a:buClr>
              <a:buFont typeface="Arial" panose="020B0604020202020204" pitchFamily="34" charset="0"/>
              <a:buChar char="•"/>
            </a:pPr>
            <a:r>
              <a:rPr lang="en-GB" sz="1100">
                <a:solidFill>
                  <a:schemeClr val="tx1"/>
                </a:solidFill>
              </a:rPr>
              <a:t>Major donors eligible for Executive Board</a:t>
            </a:r>
          </a:p>
        </p:txBody>
      </p:sp>
      <p:sp>
        <p:nvSpPr>
          <p:cNvPr id="39" name="Rectangle 38">
            <a:extLst>
              <a:ext uri="{FF2B5EF4-FFF2-40B4-BE49-F238E27FC236}">
                <a16:creationId xmlns:a16="http://schemas.microsoft.com/office/drawing/2014/main" id="{058814CB-3BD2-FDB0-BF8C-C9411906EF50}"/>
              </a:ext>
            </a:extLst>
          </p:cNvPr>
          <p:cNvSpPr/>
          <p:nvPr/>
        </p:nvSpPr>
        <p:spPr>
          <a:xfrm>
            <a:off x="2550551" y="4765580"/>
            <a:ext cx="1692000" cy="1367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t"/>
          <a:lstStyle/>
          <a:p>
            <a:pPr marL="108000" indent="-108000">
              <a:buClr>
                <a:schemeClr val="accent2"/>
              </a:buClr>
              <a:buFont typeface="Arial" panose="020B0604020202020204" pitchFamily="34" charset="0"/>
              <a:buChar char="•"/>
            </a:pPr>
            <a:r>
              <a:rPr lang="en-GB" sz="1100">
                <a:solidFill>
                  <a:schemeClr val="tx1"/>
                </a:solidFill>
              </a:rPr>
              <a:t>General Assembly approves annual report and financial accounts, annual work plan &amp; budget</a:t>
            </a:r>
          </a:p>
        </p:txBody>
      </p:sp>
      <p:sp>
        <p:nvSpPr>
          <p:cNvPr id="40" name="Rectangle 39">
            <a:extLst>
              <a:ext uri="{FF2B5EF4-FFF2-40B4-BE49-F238E27FC236}">
                <a16:creationId xmlns:a16="http://schemas.microsoft.com/office/drawing/2014/main" id="{81B0D292-7B9E-8024-F589-B39C65F96CD0}"/>
              </a:ext>
            </a:extLst>
          </p:cNvPr>
          <p:cNvSpPr/>
          <p:nvPr/>
        </p:nvSpPr>
        <p:spPr>
          <a:xfrm>
            <a:off x="5729733" y="4765580"/>
            <a:ext cx="1692000" cy="1367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t"/>
          <a:lstStyle/>
          <a:p>
            <a:pPr marL="108000" indent="-108000">
              <a:buClr>
                <a:schemeClr val="accent4"/>
              </a:buClr>
              <a:buFont typeface="Arial" panose="020B0604020202020204" pitchFamily="34" charset="0"/>
              <a:buChar char="•"/>
            </a:pPr>
            <a:r>
              <a:rPr lang="en-GB" sz="1100">
                <a:solidFill>
                  <a:schemeClr val="tx1"/>
                </a:solidFill>
              </a:rPr>
              <a:t>Executive Board provides strategic direction, approves executive decisions</a:t>
            </a:r>
          </a:p>
          <a:p>
            <a:pPr marL="108000" indent="-108000">
              <a:buClr>
                <a:schemeClr val="accent4"/>
              </a:buClr>
              <a:buFont typeface="Arial" panose="020B0604020202020204" pitchFamily="34" charset="0"/>
              <a:buChar char="•"/>
            </a:pPr>
            <a:r>
              <a:rPr lang="en-GB" sz="1100">
                <a:solidFill>
                  <a:schemeClr val="tx1"/>
                </a:solidFill>
              </a:rPr>
              <a:t>Executive comprises a CEO and Secretariat responsible for operational management</a:t>
            </a:r>
          </a:p>
        </p:txBody>
      </p:sp>
      <p:sp>
        <p:nvSpPr>
          <p:cNvPr id="41" name="Rectangle 40">
            <a:extLst>
              <a:ext uri="{FF2B5EF4-FFF2-40B4-BE49-F238E27FC236}">
                <a16:creationId xmlns:a16="http://schemas.microsoft.com/office/drawing/2014/main" id="{119D40BB-D05A-1C93-CB82-EE696AF76B5F}"/>
              </a:ext>
            </a:extLst>
          </p:cNvPr>
          <p:cNvSpPr/>
          <p:nvPr/>
        </p:nvSpPr>
        <p:spPr>
          <a:xfrm>
            <a:off x="7420924" y="4765580"/>
            <a:ext cx="1728000" cy="1367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t"/>
          <a:lstStyle/>
          <a:p>
            <a:pPr marL="108000" indent="-108000">
              <a:buClr>
                <a:schemeClr val="accent6"/>
              </a:buClr>
              <a:buFont typeface="Arial" panose="020B0604020202020204" pitchFamily="34" charset="0"/>
              <a:buChar char="•"/>
            </a:pPr>
            <a:r>
              <a:rPr lang="en-GB" sz="1100">
                <a:solidFill>
                  <a:schemeClr val="tx1"/>
                </a:solidFill>
              </a:rPr>
              <a:t>Investment &amp; Selection Committees recommend applicants for grants &amp; investments</a:t>
            </a:r>
          </a:p>
          <a:p>
            <a:pPr marL="108000" indent="-108000">
              <a:buClr>
                <a:schemeClr val="accent6"/>
              </a:buClr>
              <a:buFont typeface="Arial" panose="020B0604020202020204" pitchFamily="34" charset="0"/>
              <a:buChar char="•"/>
            </a:pPr>
            <a:r>
              <a:rPr lang="en-GB" sz="1100">
                <a:solidFill>
                  <a:schemeClr val="tx1"/>
                </a:solidFill>
              </a:rPr>
              <a:t>Service providers support implementation across the funding windows</a:t>
            </a:r>
          </a:p>
        </p:txBody>
      </p:sp>
      <p:sp>
        <p:nvSpPr>
          <p:cNvPr id="42" name="Rectangle 41">
            <a:extLst>
              <a:ext uri="{FF2B5EF4-FFF2-40B4-BE49-F238E27FC236}">
                <a16:creationId xmlns:a16="http://schemas.microsoft.com/office/drawing/2014/main" id="{C671B637-9C14-4D93-DBC2-7C7587686826}"/>
              </a:ext>
            </a:extLst>
          </p:cNvPr>
          <p:cNvSpPr/>
          <p:nvPr/>
        </p:nvSpPr>
        <p:spPr>
          <a:xfrm>
            <a:off x="9152757" y="4765580"/>
            <a:ext cx="1584000" cy="1367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t"/>
          <a:lstStyle/>
          <a:p>
            <a:pPr marL="108000" indent="-108000">
              <a:buClr>
                <a:srgbClr val="93268F"/>
              </a:buClr>
              <a:buFont typeface="Arial" panose="020B0604020202020204" pitchFamily="34" charset="0"/>
              <a:buChar char="•"/>
            </a:pPr>
            <a:r>
              <a:rPr lang="en-GB" sz="1100">
                <a:solidFill>
                  <a:schemeClr val="tx1"/>
                </a:solidFill>
              </a:rPr>
              <a:t>Grantees/investees may be asset or investment managers, funds, NGOs</a:t>
            </a:r>
          </a:p>
          <a:p>
            <a:pPr marL="108000" indent="-108000">
              <a:buClr>
                <a:srgbClr val="93268F"/>
              </a:buClr>
              <a:buFont typeface="Arial" panose="020B0604020202020204" pitchFamily="34" charset="0"/>
              <a:buChar char="•"/>
            </a:pPr>
            <a:r>
              <a:rPr lang="en-GB" sz="1100">
                <a:solidFill>
                  <a:schemeClr val="tx1"/>
                </a:solidFill>
              </a:rPr>
              <a:t>Knowledge partners could include </a:t>
            </a:r>
            <a:r>
              <a:rPr lang="en-US" sz="1100">
                <a:solidFill>
                  <a:schemeClr val="tx1"/>
                </a:solidFill>
              </a:rPr>
              <a:t>universities, networks or associations</a:t>
            </a:r>
            <a:endParaRPr lang="en-GB" sz="1100">
              <a:solidFill>
                <a:schemeClr val="tx1"/>
              </a:solidFill>
            </a:endParaRPr>
          </a:p>
        </p:txBody>
      </p:sp>
      <p:pic>
        <p:nvPicPr>
          <p:cNvPr id="43" name="Image" descr="Image">
            <a:extLst>
              <a:ext uri="{FF2B5EF4-FFF2-40B4-BE49-F238E27FC236}">
                <a16:creationId xmlns:a16="http://schemas.microsoft.com/office/drawing/2014/main" id="{8E646646-2B9F-63E5-BC88-C560E262B18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359982" y="2574385"/>
            <a:ext cx="190908" cy="248066"/>
          </a:xfrm>
          <a:prstGeom prst="rect">
            <a:avLst/>
          </a:prstGeom>
          <a:ln w="12700">
            <a:miter lim="400000"/>
          </a:ln>
        </p:spPr>
      </p:pic>
      <p:pic>
        <p:nvPicPr>
          <p:cNvPr id="44" name="Image" descr="Image">
            <a:extLst>
              <a:ext uri="{FF2B5EF4-FFF2-40B4-BE49-F238E27FC236}">
                <a16:creationId xmlns:a16="http://schemas.microsoft.com/office/drawing/2014/main" id="{135A1E81-AB55-7C42-7E08-ACA6613BC70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10533" y="2574385"/>
            <a:ext cx="190908" cy="248066"/>
          </a:xfrm>
          <a:prstGeom prst="rect">
            <a:avLst/>
          </a:prstGeom>
          <a:ln w="12700">
            <a:miter lim="400000"/>
          </a:ln>
        </p:spPr>
      </p:pic>
      <p:pic>
        <p:nvPicPr>
          <p:cNvPr id="45" name="Image" descr="Image">
            <a:extLst>
              <a:ext uri="{FF2B5EF4-FFF2-40B4-BE49-F238E27FC236}">
                <a16:creationId xmlns:a16="http://schemas.microsoft.com/office/drawing/2014/main" id="{7F85D84B-84A2-3BB1-9392-530A04A8A01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11635" y="2574385"/>
            <a:ext cx="190908" cy="248066"/>
          </a:xfrm>
          <a:prstGeom prst="rect">
            <a:avLst/>
          </a:prstGeom>
          <a:ln w="12700">
            <a:miter lim="400000"/>
          </a:ln>
        </p:spPr>
      </p:pic>
      <p:pic>
        <p:nvPicPr>
          <p:cNvPr id="46" name="Image" descr="Image">
            <a:extLst>
              <a:ext uri="{FF2B5EF4-FFF2-40B4-BE49-F238E27FC236}">
                <a16:creationId xmlns:a16="http://schemas.microsoft.com/office/drawing/2014/main" id="{6570342B-78CF-E104-5DF8-E9C41CB83CD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962187" y="2574385"/>
            <a:ext cx="190908" cy="248066"/>
          </a:xfrm>
          <a:prstGeom prst="rect">
            <a:avLst/>
          </a:prstGeom>
          <a:ln w="12700">
            <a:miter lim="400000"/>
          </a:ln>
        </p:spPr>
      </p:pic>
      <p:pic>
        <p:nvPicPr>
          <p:cNvPr id="3" name="Image" descr="Image">
            <a:extLst>
              <a:ext uri="{FF2B5EF4-FFF2-40B4-BE49-F238E27FC236}">
                <a16:creationId xmlns:a16="http://schemas.microsoft.com/office/drawing/2014/main" id="{5DDDA8C6-5903-7DAB-1CC3-48C1A11BCE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61084" y="2574385"/>
            <a:ext cx="190908" cy="248066"/>
          </a:xfrm>
          <a:prstGeom prst="rect">
            <a:avLst/>
          </a:prstGeom>
          <a:ln w="12700">
            <a:miter lim="400000"/>
          </a:ln>
        </p:spPr>
      </p:pic>
      <p:sp>
        <p:nvSpPr>
          <p:cNvPr id="6" name="Rectangle 5">
            <a:extLst>
              <a:ext uri="{FF2B5EF4-FFF2-40B4-BE49-F238E27FC236}">
                <a16:creationId xmlns:a16="http://schemas.microsoft.com/office/drawing/2014/main" id="{1BC692B4-C622-00AD-C3A5-0267B93CFF6C}"/>
              </a:ext>
            </a:extLst>
          </p:cNvPr>
          <p:cNvSpPr/>
          <p:nvPr/>
        </p:nvSpPr>
        <p:spPr>
          <a:xfrm>
            <a:off x="4221422" y="1784787"/>
            <a:ext cx="900000" cy="305404"/>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1400">
                <a:solidFill>
                  <a:schemeClr val="tx1"/>
                </a:solidFill>
                <a:latin typeface="Montserrat Light" panose="00000400000000000000" pitchFamily="2" charset="0"/>
              </a:rPr>
              <a:t>Advisory</a:t>
            </a:r>
            <a:endParaRPr lang="en-US" sz="1400">
              <a:solidFill>
                <a:schemeClr val="tx1"/>
              </a:solidFill>
              <a:latin typeface="Montserrat Light" panose="00000400000000000000" pitchFamily="2" charset="0"/>
            </a:endParaRPr>
          </a:p>
        </p:txBody>
      </p:sp>
      <p:sp>
        <p:nvSpPr>
          <p:cNvPr id="7" name="Rectangle 6">
            <a:extLst>
              <a:ext uri="{FF2B5EF4-FFF2-40B4-BE49-F238E27FC236}">
                <a16:creationId xmlns:a16="http://schemas.microsoft.com/office/drawing/2014/main" id="{BAE341EB-52D0-D4C1-24F5-F8F4BE84D0DE}"/>
              </a:ext>
            </a:extLst>
          </p:cNvPr>
          <p:cNvSpPr/>
          <p:nvPr/>
        </p:nvSpPr>
        <p:spPr>
          <a:xfrm>
            <a:off x="4201102" y="4765580"/>
            <a:ext cx="1692000" cy="1367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t"/>
          <a:lstStyle/>
          <a:p>
            <a:pPr marL="108000" indent="-108000">
              <a:buClr>
                <a:schemeClr val="accent2"/>
              </a:buClr>
              <a:buFont typeface="Arial" panose="020B0604020202020204" pitchFamily="34" charset="0"/>
              <a:buChar char="•"/>
            </a:pPr>
            <a:r>
              <a:rPr lang="en-GB" sz="1100">
                <a:solidFill>
                  <a:schemeClr val="tx1"/>
                </a:solidFill>
              </a:rPr>
              <a:t>Advisory Council advises Board, promotes wider collaboration and ownership</a:t>
            </a:r>
          </a:p>
        </p:txBody>
      </p:sp>
    </p:spTree>
    <p:extLst>
      <p:ext uri="{BB962C8B-B14F-4D97-AF65-F5344CB8AC3E}">
        <p14:creationId xmlns:p14="http://schemas.microsoft.com/office/powerpoint/2010/main" val="98362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descr="Image">
            <a:extLst>
              <a:ext uri="{FF2B5EF4-FFF2-40B4-BE49-F238E27FC236}">
                <a16:creationId xmlns:a16="http://schemas.microsoft.com/office/drawing/2014/main" id="{0AC627ED-8FB1-5640-6A01-149709DBA4DC}"/>
              </a:ext>
            </a:extLst>
          </p:cNvPr>
          <p:cNvPicPr>
            <a:picLocks noChangeAspect="1"/>
          </p:cNvPicPr>
          <p:nvPr/>
        </p:nvPicPr>
        <p:blipFill>
          <a:blip r:embed="rId2">
            <a:duotone>
              <a:schemeClr val="bg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80000" y="720000"/>
            <a:ext cx="3791418" cy="5760000"/>
          </a:xfrm>
          <a:prstGeom prst="rect">
            <a:avLst/>
          </a:prstGeom>
          <a:ln w="12700">
            <a:miter lim="400000"/>
          </a:ln>
        </p:spPr>
      </p:pic>
      <p:sp>
        <p:nvSpPr>
          <p:cNvPr id="2" name="Titel 2">
            <a:extLst>
              <a:ext uri="{FF2B5EF4-FFF2-40B4-BE49-F238E27FC236}">
                <a16:creationId xmlns:a16="http://schemas.microsoft.com/office/drawing/2014/main" id="{0660069A-43DE-D5B8-B5B8-F3A2BF3453C6}"/>
              </a:ext>
            </a:extLst>
          </p:cNvPr>
          <p:cNvSpPr>
            <a:spLocks noGrp="1"/>
          </p:cNvSpPr>
          <p:nvPr>
            <p:ph type="title"/>
          </p:nvPr>
        </p:nvSpPr>
        <p:spPr>
          <a:xfrm>
            <a:off x="830157" y="762478"/>
            <a:ext cx="8537077" cy="543807"/>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solidFill>
                  <a:schemeClr val="accent4"/>
                </a:solidFill>
                <a:latin typeface="Gogh"/>
              </a:rPr>
              <a:t>Key milestones</a:t>
            </a:r>
            <a:endParaRPr lang="en-GB">
              <a:solidFill>
                <a:schemeClr val="accent4"/>
              </a:solidFill>
              <a:latin typeface="Gogh"/>
            </a:endParaRPr>
          </a:p>
        </p:txBody>
      </p:sp>
      <p:grpSp>
        <p:nvGrpSpPr>
          <p:cNvPr id="92" name="Group 91">
            <a:extLst>
              <a:ext uri="{FF2B5EF4-FFF2-40B4-BE49-F238E27FC236}">
                <a16:creationId xmlns:a16="http://schemas.microsoft.com/office/drawing/2014/main" id="{1301C31E-83C3-495F-A71B-4686AFF1E60D}"/>
              </a:ext>
            </a:extLst>
          </p:cNvPr>
          <p:cNvGrpSpPr/>
          <p:nvPr/>
        </p:nvGrpSpPr>
        <p:grpSpPr>
          <a:xfrm>
            <a:off x="180000" y="1447257"/>
            <a:ext cx="12560204" cy="4828020"/>
            <a:chOff x="399455" y="1352007"/>
            <a:chExt cx="12560204" cy="4828020"/>
          </a:xfrm>
        </p:grpSpPr>
        <p:grpSp>
          <p:nvGrpSpPr>
            <p:cNvPr id="91" name="Group 90">
              <a:extLst>
                <a:ext uri="{FF2B5EF4-FFF2-40B4-BE49-F238E27FC236}">
                  <a16:creationId xmlns:a16="http://schemas.microsoft.com/office/drawing/2014/main" id="{98B8CEB7-6DF5-3270-7E9C-4780BF87525A}"/>
                </a:ext>
              </a:extLst>
            </p:cNvPr>
            <p:cNvGrpSpPr/>
            <p:nvPr/>
          </p:nvGrpSpPr>
          <p:grpSpPr>
            <a:xfrm>
              <a:off x="399455" y="1352007"/>
              <a:ext cx="12560204" cy="4828020"/>
              <a:chOff x="399455" y="1352007"/>
              <a:chExt cx="12560204" cy="4828020"/>
            </a:xfrm>
          </p:grpSpPr>
          <p:sp>
            <p:nvSpPr>
              <p:cNvPr id="70" name="Text Box 37">
                <a:extLst>
                  <a:ext uri="{FF2B5EF4-FFF2-40B4-BE49-F238E27FC236}">
                    <a16:creationId xmlns:a16="http://schemas.microsoft.com/office/drawing/2014/main" id="{16A6E483-16BF-C1F9-8922-5B6576F3A69D}"/>
                  </a:ext>
                </a:extLst>
              </p:cNvPr>
              <p:cNvSpPr txBox="1">
                <a:spLocks noChangeAspect="1" noChangeArrowheads="1"/>
              </p:cNvSpPr>
              <p:nvPr/>
            </p:nvSpPr>
            <p:spPr bwMode="gray">
              <a:xfrm>
                <a:off x="8863283" y="3754597"/>
                <a:ext cx="1475488" cy="846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solidFill>
                      <a:srgbClr val="000000"/>
                    </a:solidFill>
                    <a:latin typeface="Montserrat Medium"/>
                  </a:rPr>
                  <a:t>Dec</a:t>
                </a: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 2023</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Catherine Bukhal joins as Donor Relations manager </a:t>
                </a:r>
              </a:p>
            </p:txBody>
          </p:sp>
          <p:grpSp>
            <p:nvGrpSpPr>
              <p:cNvPr id="89" name="Group 88">
                <a:extLst>
                  <a:ext uri="{FF2B5EF4-FFF2-40B4-BE49-F238E27FC236}">
                    <a16:creationId xmlns:a16="http://schemas.microsoft.com/office/drawing/2014/main" id="{5D85FAC7-818C-4D33-BF39-8DECF05709DB}"/>
                  </a:ext>
                </a:extLst>
              </p:cNvPr>
              <p:cNvGrpSpPr/>
              <p:nvPr/>
            </p:nvGrpSpPr>
            <p:grpSpPr>
              <a:xfrm>
                <a:off x="399455" y="1352007"/>
                <a:ext cx="12171767" cy="4828020"/>
                <a:chOff x="399455" y="1352007"/>
                <a:chExt cx="12171767" cy="4828020"/>
              </a:xfrm>
            </p:grpSpPr>
            <p:cxnSp>
              <p:nvCxnSpPr>
                <p:cNvPr id="68" name="Elbow Connector 41">
                  <a:extLst>
                    <a:ext uri="{FF2B5EF4-FFF2-40B4-BE49-F238E27FC236}">
                      <a16:creationId xmlns:a16="http://schemas.microsoft.com/office/drawing/2014/main" id="{B33DF838-9D58-8F00-0821-05ABACD9A723}"/>
                    </a:ext>
                  </a:extLst>
                </p:cNvPr>
                <p:cNvCxnSpPr>
                  <a:cxnSpLocks noChangeAspect="1"/>
                </p:cNvCxnSpPr>
                <p:nvPr/>
              </p:nvCxnSpPr>
              <p:spPr>
                <a:xfrm rot="16200000" flipH="1">
                  <a:off x="8380918" y="3801167"/>
                  <a:ext cx="664345" cy="262012"/>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D5F5D31C-AFB8-8C77-2616-EA93AC673C07}"/>
                    </a:ext>
                  </a:extLst>
                </p:cNvPr>
                <p:cNvGrpSpPr/>
                <p:nvPr/>
              </p:nvGrpSpPr>
              <p:grpSpPr>
                <a:xfrm>
                  <a:off x="399455" y="1352007"/>
                  <a:ext cx="12171767" cy="4828020"/>
                  <a:chOff x="399455" y="1352007"/>
                  <a:chExt cx="12171767" cy="4828020"/>
                </a:xfrm>
              </p:grpSpPr>
              <p:grpSp>
                <p:nvGrpSpPr>
                  <p:cNvPr id="66" name="Group 65">
                    <a:extLst>
                      <a:ext uri="{FF2B5EF4-FFF2-40B4-BE49-F238E27FC236}">
                        <a16:creationId xmlns:a16="http://schemas.microsoft.com/office/drawing/2014/main" id="{FECAA94A-B1A3-355D-6569-974D9D70F702}"/>
                      </a:ext>
                    </a:extLst>
                  </p:cNvPr>
                  <p:cNvGrpSpPr/>
                  <p:nvPr/>
                </p:nvGrpSpPr>
                <p:grpSpPr>
                  <a:xfrm>
                    <a:off x="399455" y="1831272"/>
                    <a:ext cx="11393090" cy="4348755"/>
                    <a:chOff x="500325" y="1837592"/>
                    <a:chExt cx="11393090" cy="4348755"/>
                  </a:xfrm>
                </p:grpSpPr>
                <p:grpSp>
                  <p:nvGrpSpPr>
                    <p:cNvPr id="4" name="Group 3">
                      <a:extLst>
                        <a:ext uri="{FF2B5EF4-FFF2-40B4-BE49-F238E27FC236}">
                          <a16:creationId xmlns:a16="http://schemas.microsoft.com/office/drawing/2014/main" id="{A8DE126B-DB34-0EA0-6965-44E823B60BD8}"/>
                        </a:ext>
                      </a:extLst>
                    </p:cNvPr>
                    <p:cNvGrpSpPr/>
                    <p:nvPr/>
                  </p:nvGrpSpPr>
                  <p:grpSpPr>
                    <a:xfrm>
                      <a:off x="500325" y="1837592"/>
                      <a:ext cx="11393090" cy="3463960"/>
                      <a:chOff x="450617" y="1936155"/>
                      <a:chExt cx="11393090" cy="3463960"/>
                    </a:xfrm>
                  </p:grpSpPr>
                  <p:cxnSp>
                    <p:nvCxnSpPr>
                      <p:cNvPr id="80" name="Straight Connector 79">
                        <a:extLst>
                          <a:ext uri="{FF2B5EF4-FFF2-40B4-BE49-F238E27FC236}">
                            <a16:creationId xmlns:a16="http://schemas.microsoft.com/office/drawing/2014/main" id="{AF410583-3306-9227-BB3E-328BA5E93CDA}"/>
                          </a:ext>
                        </a:extLst>
                      </p:cNvPr>
                      <p:cNvCxnSpPr>
                        <a:cxnSpLocks noChangeAspect="1"/>
                      </p:cNvCxnSpPr>
                      <p:nvPr/>
                    </p:nvCxnSpPr>
                    <p:spPr>
                      <a:xfrm>
                        <a:off x="10409387" y="3692580"/>
                        <a:ext cx="1434320"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944179-A63C-998A-1784-B7AD7C252752}"/>
                          </a:ext>
                        </a:extLst>
                      </p:cNvPr>
                      <p:cNvCxnSpPr>
                        <a:cxnSpLocks noChangeAspect="1"/>
                      </p:cNvCxnSpPr>
                      <p:nvPr/>
                    </p:nvCxnSpPr>
                    <p:spPr>
                      <a:xfrm>
                        <a:off x="450617" y="3694154"/>
                        <a:ext cx="1024387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Elbow Connector 39">
                        <a:extLst>
                          <a:ext uri="{FF2B5EF4-FFF2-40B4-BE49-F238E27FC236}">
                            <a16:creationId xmlns:a16="http://schemas.microsoft.com/office/drawing/2014/main" id="{B49ECEFA-2FA1-5BE5-BB5B-94078CD392F2}"/>
                          </a:ext>
                        </a:extLst>
                      </p:cNvPr>
                      <p:cNvCxnSpPr>
                        <a:cxnSpLocks noChangeAspect="1"/>
                        <a:stCxn id="18" idx="0"/>
                      </p:cNvCxnSpPr>
                      <p:nvPr/>
                    </p:nvCxnSpPr>
                    <p:spPr>
                      <a:xfrm rot="5400000" flipH="1" flipV="1">
                        <a:off x="84051" y="2751238"/>
                        <a:ext cx="1455737" cy="286141"/>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Box 37">
                        <a:extLst>
                          <a:ext uri="{FF2B5EF4-FFF2-40B4-BE49-F238E27FC236}">
                            <a16:creationId xmlns:a16="http://schemas.microsoft.com/office/drawing/2014/main" id="{B218A023-D7A5-2E69-63B1-F6FED13FFBD7}"/>
                          </a:ext>
                        </a:extLst>
                      </p:cNvPr>
                      <p:cNvSpPr txBox="1">
                        <a:spLocks noChangeAspect="1" noChangeArrowheads="1"/>
                      </p:cNvSpPr>
                      <p:nvPr/>
                    </p:nvSpPr>
                    <p:spPr bwMode="gray">
                      <a:xfrm>
                        <a:off x="1030265" y="1936155"/>
                        <a:ext cx="1284138"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Dec 2021</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Launched at Building Bridges</a:t>
                        </a:r>
                      </a:p>
                    </p:txBody>
                  </p:sp>
                  <p:cxnSp>
                    <p:nvCxnSpPr>
                      <p:cNvPr id="5" name="Elbow Connector 32">
                        <a:extLst>
                          <a:ext uri="{FF2B5EF4-FFF2-40B4-BE49-F238E27FC236}">
                            <a16:creationId xmlns:a16="http://schemas.microsoft.com/office/drawing/2014/main" id="{3DE0E6B3-79B5-984C-35A2-498E24527D27}"/>
                          </a:ext>
                        </a:extLst>
                      </p:cNvPr>
                      <p:cNvCxnSpPr>
                        <a:cxnSpLocks noChangeAspect="1"/>
                      </p:cNvCxnSpPr>
                      <p:nvPr/>
                    </p:nvCxnSpPr>
                    <p:spPr>
                      <a:xfrm rot="5400000" flipH="1" flipV="1">
                        <a:off x="1494107" y="3107804"/>
                        <a:ext cx="756677" cy="268920"/>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64153A6-5A08-F140-7901-0709F4B09B32}"/>
                          </a:ext>
                        </a:extLst>
                      </p:cNvPr>
                      <p:cNvSpPr>
                        <a:spLocks noChangeAspect="1"/>
                      </p:cNvSpPr>
                      <p:nvPr/>
                    </p:nvSpPr>
                    <p:spPr>
                      <a:xfrm>
                        <a:off x="1675805" y="3631198"/>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sp>
                    <p:nvSpPr>
                      <p:cNvPr id="15" name="Text Box 37">
                        <a:extLst>
                          <a:ext uri="{FF2B5EF4-FFF2-40B4-BE49-F238E27FC236}">
                            <a16:creationId xmlns:a16="http://schemas.microsoft.com/office/drawing/2014/main" id="{78D5DCB1-528C-ABB0-9DB0-97686274051E}"/>
                          </a:ext>
                        </a:extLst>
                      </p:cNvPr>
                      <p:cNvSpPr txBox="1">
                        <a:spLocks noChangeAspect="1" noChangeArrowheads="1"/>
                      </p:cNvSpPr>
                      <p:nvPr/>
                    </p:nvSpPr>
                    <p:spPr bwMode="gray">
                      <a:xfrm>
                        <a:off x="2065005" y="2653870"/>
                        <a:ext cx="1475488"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Mar 2022</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1</a:t>
                        </a:r>
                        <a:r>
                          <a:rPr lang="en-US" altLang="en-US" baseline="30000">
                            <a:solidFill>
                              <a:srgbClr val="000000"/>
                            </a:solidFill>
                            <a:latin typeface="Montserrat Light"/>
                          </a:rPr>
                          <a:t>st</a:t>
                        </a: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 call for proposals (</a:t>
                        </a:r>
                        <a:r>
                          <a:rPr kumimoji="0" lang="en-US" altLang="en-US" sz="1100" b="0" i="0" u="none" strike="noStrike" kern="1200" cap="none" spc="0" normalizeH="0" baseline="0" noProof="0" err="1">
                            <a:ln>
                              <a:noFill/>
                            </a:ln>
                            <a:solidFill>
                              <a:srgbClr val="000000"/>
                            </a:solidFill>
                            <a:effectLst/>
                            <a:uLnTx/>
                            <a:uFillTx/>
                            <a:latin typeface="Montserrat Light"/>
                            <a:ea typeface="Arial Unicode MS" pitchFamily="34" charset="-128"/>
                          </a:rPr>
                          <a:t>CfP</a:t>
                        </a: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 under Innovation Window</a:t>
                        </a:r>
                      </a:p>
                    </p:txBody>
                  </p:sp>
                  <p:sp>
                    <p:nvSpPr>
                      <p:cNvPr id="18" name="Oval 17">
                        <a:extLst>
                          <a:ext uri="{FF2B5EF4-FFF2-40B4-BE49-F238E27FC236}">
                            <a16:creationId xmlns:a16="http://schemas.microsoft.com/office/drawing/2014/main" id="{F346E3E2-C287-2EA1-E5B0-69FCFA46B772}"/>
                          </a:ext>
                        </a:extLst>
                      </p:cNvPr>
                      <p:cNvSpPr>
                        <a:spLocks noChangeAspect="1"/>
                      </p:cNvSpPr>
                      <p:nvPr/>
                    </p:nvSpPr>
                    <p:spPr>
                      <a:xfrm>
                        <a:off x="596872" y="3622176"/>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cxnSp>
                    <p:nvCxnSpPr>
                      <p:cNvPr id="12" name="Elbow Connector 41">
                        <a:extLst>
                          <a:ext uri="{FF2B5EF4-FFF2-40B4-BE49-F238E27FC236}">
                            <a16:creationId xmlns:a16="http://schemas.microsoft.com/office/drawing/2014/main" id="{A2EEEB9A-00A1-E3DB-126A-6F4F0EA2BE65}"/>
                          </a:ext>
                        </a:extLst>
                      </p:cNvPr>
                      <p:cNvCxnSpPr>
                        <a:cxnSpLocks noChangeAspect="1"/>
                      </p:cNvCxnSpPr>
                      <p:nvPr/>
                    </p:nvCxnSpPr>
                    <p:spPr>
                      <a:xfrm rot="5400000" flipH="1" flipV="1">
                        <a:off x="3348598" y="3146051"/>
                        <a:ext cx="664345" cy="262012"/>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Box 37">
                        <a:extLst>
                          <a:ext uri="{FF2B5EF4-FFF2-40B4-BE49-F238E27FC236}">
                            <a16:creationId xmlns:a16="http://schemas.microsoft.com/office/drawing/2014/main" id="{181D7D41-99BD-16FF-DCE2-5C985CC2FBF1}"/>
                          </a:ext>
                        </a:extLst>
                      </p:cNvPr>
                      <p:cNvSpPr txBox="1">
                        <a:spLocks noChangeAspect="1" noChangeArrowheads="1"/>
                      </p:cNvSpPr>
                      <p:nvPr/>
                    </p:nvSpPr>
                    <p:spPr bwMode="gray">
                      <a:xfrm>
                        <a:off x="3864253" y="2569231"/>
                        <a:ext cx="1784264" cy="846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Sep 2022</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Josien Sluijs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appointed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Independent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Executive President</a:t>
                        </a:r>
                      </a:p>
                    </p:txBody>
                  </p:sp>
                  <p:sp>
                    <p:nvSpPr>
                      <p:cNvPr id="19" name="Oval 18">
                        <a:extLst>
                          <a:ext uri="{FF2B5EF4-FFF2-40B4-BE49-F238E27FC236}">
                            <a16:creationId xmlns:a16="http://schemas.microsoft.com/office/drawing/2014/main" id="{028C7D1F-BED3-1C81-FB1C-E39E64C726CC}"/>
                          </a:ext>
                        </a:extLst>
                      </p:cNvPr>
                      <p:cNvSpPr>
                        <a:spLocks noChangeAspect="1"/>
                      </p:cNvSpPr>
                      <p:nvPr/>
                    </p:nvSpPr>
                    <p:spPr>
                      <a:xfrm>
                        <a:off x="3482006" y="3623695"/>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sp>
                    <p:nvSpPr>
                      <p:cNvPr id="9" name="Oval 8">
                        <a:extLst>
                          <a:ext uri="{FF2B5EF4-FFF2-40B4-BE49-F238E27FC236}">
                            <a16:creationId xmlns:a16="http://schemas.microsoft.com/office/drawing/2014/main" id="{04B12654-F9E1-F0A3-A274-EB517803E33D}"/>
                          </a:ext>
                        </a:extLst>
                      </p:cNvPr>
                      <p:cNvSpPr>
                        <a:spLocks noChangeAspect="1"/>
                      </p:cNvSpPr>
                      <p:nvPr/>
                    </p:nvSpPr>
                    <p:spPr>
                      <a:xfrm>
                        <a:off x="1031118" y="3620603"/>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sp>
                    <p:nvSpPr>
                      <p:cNvPr id="16" name="Text Box 37">
                        <a:extLst>
                          <a:ext uri="{FF2B5EF4-FFF2-40B4-BE49-F238E27FC236}">
                            <a16:creationId xmlns:a16="http://schemas.microsoft.com/office/drawing/2014/main" id="{94756912-CEA3-5AA6-299C-47C0B3EB7E84}"/>
                          </a:ext>
                        </a:extLst>
                      </p:cNvPr>
                      <p:cNvSpPr txBox="1">
                        <a:spLocks noChangeAspect="1" noChangeArrowheads="1"/>
                      </p:cNvSpPr>
                      <p:nvPr/>
                    </p:nvSpPr>
                    <p:spPr bwMode="gray">
                      <a:xfrm>
                        <a:off x="1408121" y="4504937"/>
                        <a:ext cx="1475488"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Jan 2022</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Legally registered as a Swiss association</a:t>
                        </a:r>
                      </a:p>
                    </p:txBody>
                  </p:sp>
                  <p:sp>
                    <p:nvSpPr>
                      <p:cNvPr id="44" name="Oval 43">
                        <a:extLst>
                          <a:ext uri="{FF2B5EF4-FFF2-40B4-BE49-F238E27FC236}">
                            <a16:creationId xmlns:a16="http://schemas.microsoft.com/office/drawing/2014/main" id="{269431CB-C7EA-2131-0491-CAAD47C6D317}"/>
                          </a:ext>
                        </a:extLst>
                      </p:cNvPr>
                      <p:cNvSpPr>
                        <a:spLocks noChangeAspect="1"/>
                      </p:cNvSpPr>
                      <p:nvPr/>
                    </p:nvSpPr>
                    <p:spPr>
                      <a:xfrm>
                        <a:off x="2436349" y="3600302"/>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sp>
                    <p:nvSpPr>
                      <p:cNvPr id="45" name="Text Box 37">
                        <a:extLst>
                          <a:ext uri="{FF2B5EF4-FFF2-40B4-BE49-F238E27FC236}">
                            <a16:creationId xmlns:a16="http://schemas.microsoft.com/office/drawing/2014/main" id="{41677CA3-1A45-EE87-18EB-0DC4E43B375E}"/>
                          </a:ext>
                        </a:extLst>
                      </p:cNvPr>
                      <p:cNvSpPr txBox="1">
                        <a:spLocks noChangeAspect="1" noChangeArrowheads="1"/>
                      </p:cNvSpPr>
                      <p:nvPr/>
                    </p:nvSpPr>
                    <p:spPr bwMode="gray">
                      <a:xfrm>
                        <a:off x="2829627" y="4124397"/>
                        <a:ext cx="1475488"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Jul 2022</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Granted tax </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exempt status</a:t>
                        </a:r>
                      </a:p>
                    </p:txBody>
                  </p:sp>
                  <p:cxnSp>
                    <p:nvCxnSpPr>
                      <p:cNvPr id="46" name="Elbow Connector 41">
                        <a:extLst>
                          <a:ext uri="{FF2B5EF4-FFF2-40B4-BE49-F238E27FC236}">
                            <a16:creationId xmlns:a16="http://schemas.microsoft.com/office/drawing/2014/main" id="{43C4755B-AF53-5B8F-208A-61EEFAC817E5}"/>
                          </a:ext>
                        </a:extLst>
                      </p:cNvPr>
                      <p:cNvCxnSpPr>
                        <a:cxnSpLocks noChangeAspect="1"/>
                      </p:cNvCxnSpPr>
                      <p:nvPr/>
                    </p:nvCxnSpPr>
                    <p:spPr>
                      <a:xfrm rot="16200000" flipH="1">
                        <a:off x="2306743" y="3970779"/>
                        <a:ext cx="664345" cy="262012"/>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846AB263-4B55-7538-6804-B3964D4892E9}"/>
                          </a:ext>
                        </a:extLst>
                      </p:cNvPr>
                      <p:cNvSpPr>
                        <a:spLocks noChangeAspect="1"/>
                      </p:cNvSpPr>
                      <p:nvPr/>
                    </p:nvSpPr>
                    <p:spPr>
                      <a:xfrm>
                        <a:off x="4116151" y="3620603"/>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sp>
                    <p:nvSpPr>
                      <p:cNvPr id="49" name="Text Box 37">
                        <a:extLst>
                          <a:ext uri="{FF2B5EF4-FFF2-40B4-BE49-F238E27FC236}">
                            <a16:creationId xmlns:a16="http://schemas.microsoft.com/office/drawing/2014/main" id="{8C81CABE-3A1F-3D6A-CCE9-0CFD9314EFAF}"/>
                          </a:ext>
                        </a:extLst>
                      </p:cNvPr>
                      <p:cNvSpPr txBox="1">
                        <a:spLocks noChangeAspect="1" noChangeArrowheads="1"/>
                      </p:cNvSpPr>
                      <p:nvPr/>
                    </p:nvSpPr>
                    <p:spPr bwMode="gray">
                      <a:xfrm>
                        <a:off x="4512380" y="4723007"/>
                        <a:ext cx="1927892"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Nov 2022</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Seven grants worth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CHF 1.52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 awarded</a:t>
                        </a:r>
                      </a:p>
                    </p:txBody>
                  </p:sp>
                  <p:cxnSp>
                    <p:nvCxnSpPr>
                      <p:cNvPr id="53" name="Elbow Connector 41">
                        <a:extLst>
                          <a:ext uri="{FF2B5EF4-FFF2-40B4-BE49-F238E27FC236}">
                            <a16:creationId xmlns:a16="http://schemas.microsoft.com/office/drawing/2014/main" id="{89CA094C-E614-7773-1DC0-DD0D1894C726}"/>
                          </a:ext>
                        </a:extLst>
                      </p:cNvPr>
                      <p:cNvCxnSpPr>
                        <a:cxnSpLocks noChangeAspect="1"/>
                      </p:cNvCxnSpPr>
                      <p:nvPr/>
                    </p:nvCxnSpPr>
                    <p:spPr>
                      <a:xfrm rot="5400000" flipH="1" flipV="1">
                        <a:off x="5067082" y="3015177"/>
                        <a:ext cx="1013076" cy="256880"/>
                      </a:xfrm>
                      <a:prstGeom prst="bentConnector3">
                        <a:avLst>
                          <a:gd name="adj1" fmla="val 100145"/>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Box 37">
                        <a:extLst>
                          <a:ext uri="{FF2B5EF4-FFF2-40B4-BE49-F238E27FC236}">
                            <a16:creationId xmlns:a16="http://schemas.microsoft.com/office/drawing/2014/main" id="{09776945-6884-0788-C265-CB8A0A756DE1}"/>
                          </a:ext>
                        </a:extLst>
                      </p:cNvPr>
                      <p:cNvSpPr txBox="1">
                        <a:spLocks noChangeAspect="1" noChangeArrowheads="1"/>
                      </p:cNvSpPr>
                      <p:nvPr/>
                    </p:nvSpPr>
                    <p:spPr bwMode="gray">
                      <a:xfrm>
                        <a:off x="5737501" y="2178424"/>
                        <a:ext cx="1405542" cy="846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Dec 2022</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Four founding partners commit CHF 31.6 million in funding</a:t>
                        </a:r>
                      </a:p>
                    </p:txBody>
                  </p:sp>
                  <p:sp>
                    <p:nvSpPr>
                      <p:cNvPr id="55" name="Oval 54">
                        <a:extLst>
                          <a:ext uri="{FF2B5EF4-FFF2-40B4-BE49-F238E27FC236}">
                            <a16:creationId xmlns:a16="http://schemas.microsoft.com/office/drawing/2014/main" id="{42F673F7-7B82-D59F-47AC-D66BD950035D}"/>
                          </a:ext>
                        </a:extLst>
                      </p:cNvPr>
                      <p:cNvSpPr>
                        <a:spLocks noChangeAspect="1"/>
                      </p:cNvSpPr>
                      <p:nvPr/>
                    </p:nvSpPr>
                    <p:spPr>
                      <a:xfrm>
                        <a:off x="5377900" y="3631198"/>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cxnSp>
                    <p:nvCxnSpPr>
                      <p:cNvPr id="58" name="Elbow Connector 32">
                        <a:extLst>
                          <a:ext uri="{FF2B5EF4-FFF2-40B4-BE49-F238E27FC236}">
                            <a16:creationId xmlns:a16="http://schemas.microsoft.com/office/drawing/2014/main" id="{4C42CC95-E58C-7E53-6B6B-571EC9BA26C1}"/>
                          </a:ext>
                        </a:extLst>
                      </p:cNvPr>
                      <p:cNvCxnSpPr>
                        <a:cxnSpLocks noChangeAspect="1"/>
                      </p:cNvCxnSpPr>
                      <p:nvPr/>
                    </p:nvCxnSpPr>
                    <p:spPr>
                      <a:xfrm rot="5400000" flipH="1" flipV="1">
                        <a:off x="6888253" y="3086249"/>
                        <a:ext cx="756677" cy="268920"/>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C686B913-64DF-78A2-4145-1D886C48DEBB}"/>
                          </a:ext>
                        </a:extLst>
                      </p:cNvPr>
                      <p:cNvSpPr>
                        <a:spLocks noChangeAspect="1"/>
                      </p:cNvSpPr>
                      <p:nvPr/>
                    </p:nvSpPr>
                    <p:spPr>
                      <a:xfrm>
                        <a:off x="7076014" y="3620220"/>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sp>
                    <p:nvSpPr>
                      <p:cNvPr id="60" name="Text Box 37">
                        <a:extLst>
                          <a:ext uri="{FF2B5EF4-FFF2-40B4-BE49-F238E27FC236}">
                            <a16:creationId xmlns:a16="http://schemas.microsoft.com/office/drawing/2014/main" id="{F8F3E45F-2146-40DF-074E-6C564A7FC4E1}"/>
                          </a:ext>
                        </a:extLst>
                      </p:cNvPr>
                      <p:cNvSpPr txBox="1">
                        <a:spLocks noChangeAspect="1" noChangeArrowheads="1"/>
                      </p:cNvSpPr>
                      <p:nvPr/>
                    </p:nvSpPr>
                    <p:spPr bwMode="gray">
                      <a:xfrm>
                        <a:off x="7438330" y="2516979"/>
                        <a:ext cx="1475488"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Jul 2023</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Guillaume Bonnel appointed CEO</a:t>
                        </a:r>
                      </a:p>
                    </p:txBody>
                  </p:sp>
                  <p:sp>
                    <p:nvSpPr>
                      <p:cNvPr id="62" name="Oval 61">
                        <a:extLst>
                          <a:ext uri="{FF2B5EF4-FFF2-40B4-BE49-F238E27FC236}">
                            <a16:creationId xmlns:a16="http://schemas.microsoft.com/office/drawing/2014/main" id="{87FBFAFF-348D-8753-DDB0-09CFDE1D34E4}"/>
                          </a:ext>
                        </a:extLst>
                      </p:cNvPr>
                      <p:cNvSpPr>
                        <a:spLocks noChangeAspect="1"/>
                      </p:cNvSpPr>
                      <p:nvPr/>
                    </p:nvSpPr>
                    <p:spPr>
                      <a:xfrm>
                        <a:off x="6002955" y="3620603"/>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sp>
                    <p:nvSpPr>
                      <p:cNvPr id="63" name="Text Box 37">
                        <a:extLst>
                          <a:ext uri="{FF2B5EF4-FFF2-40B4-BE49-F238E27FC236}">
                            <a16:creationId xmlns:a16="http://schemas.microsoft.com/office/drawing/2014/main" id="{86B05000-FDCA-48AD-CC47-1626D56CCE05}"/>
                          </a:ext>
                        </a:extLst>
                      </p:cNvPr>
                      <p:cNvSpPr txBox="1">
                        <a:spLocks noChangeAspect="1" noChangeArrowheads="1"/>
                      </p:cNvSpPr>
                      <p:nvPr/>
                    </p:nvSpPr>
                    <p:spPr bwMode="gray">
                      <a:xfrm>
                        <a:off x="6375764" y="4035127"/>
                        <a:ext cx="1475488"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Mar 2023</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2</a:t>
                        </a:r>
                        <a:r>
                          <a:rPr kumimoji="0" lang="en-US" altLang="en-US" sz="1100" b="0" i="0" u="none" strike="noStrike" kern="1200" cap="none" spc="0" normalizeH="0" baseline="30000" noProof="0">
                            <a:ln>
                              <a:noFill/>
                            </a:ln>
                            <a:solidFill>
                              <a:srgbClr val="000000"/>
                            </a:solidFill>
                            <a:effectLst/>
                            <a:uLnTx/>
                            <a:uFillTx/>
                            <a:latin typeface="Montserrat Light"/>
                            <a:ea typeface="Arial Unicode MS" pitchFamily="34" charset="-128"/>
                          </a:rPr>
                          <a:t>nd</a:t>
                        </a: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 </a:t>
                        </a:r>
                        <a:r>
                          <a:rPr kumimoji="0" lang="en-US" altLang="en-US" sz="1100" b="0" i="0" u="none" strike="noStrike" kern="1200" cap="none" spc="0" normalizeH="0" baseline="0" noProof="0" err="1">
                            <a:ln>
                              <a:noFill/>
                            </a:ln>
                            <a:solidFill>
                              <a:srgbClr val="000000"/>
                            </a:solidFill>
                            <a:effectLst/>
                            <a:uLnTx/>
                            <a:uFillTx/>
                            <a:latin typeface="Montserrat Light"/>
                            <a:ea typeface="Arial Unicode MS" pitchFamily="34" charset="-128"/>
                          </a:rPr>
                          <a:t>CfP</a:t>
                        </a: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 under Innovation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Window</a:t>
                        </a:r>
                      </a:p>
                    </p:txBody>
                  </p:sp>
                  <p:cxnSp>
                    <p:nvCxnSpPr>
                      <p:cNvPr id="64" name="Elbow Connector 41">
                        <a:extLst>
                          <a:ext uri="{FF2B5EF4-FFF2-40B4-BE49-F238E27FC236}">
                            <a16:creationId xmlns:a16="http://schemas.microsoft.com/office/drawing/2014/main" id="{DDDCDF32-FF80-29A8-7410-5F23B0E46B5A}"/>
                          </a:ext>
                        </a:extLst>
                      </p:cNvPr>
                      <p:cNvCxnSpPr>
                        <a:cxnSpLocks noChangeAspect="1"/>
                      </p:cNvCxnSpPr>
                      <p:nvPr/>
                    </p:nvCxnSpPr>
                    <p:spPr>
                      <a:xfrm rot="16200000" flipH="1">
                        <a:off x="5875251" y="3911294"/>
                        <a:ext cx="664345" cy="262012"/>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Elbow Connector 39">
                        <a:extLst>
                          <a:ext uri="{FF2B5EF4-FFF2-40B4-BE49-F238E27FC236}">
                            <a16:creationId xmlns:a16="http://schemas.microsoft.com/office/drawing/2014/main" id="{362B86D1-6278-2BDA-5AA7-76480E522C92}"/>
                          </a:ext>
                        </a:extLst>
                      </p:cNvPr>
                      <p:cNvCxnSpPr>
                        <a:cxnSpLocks noChangeAspect="1"/>
                        <a:stCxn id="48" idx="4"/>
                      </p:cNvCxnSpPr>
                      <p:nvPr/>
                    </p:nvCxnSpPr>
                    <p:spPr>
                      <a:xfrm rot="16200000" flipH="1">
                        <a:off x="3701111" y="4251574"/>
                        <a:ext cx="1263368" cy="289334"/>
                      </a:xfrm>
                      <a:prstGeom prst="bentConnector3">
                        <a:avLst>
                          <a:gd name="adj1" fmla="val 100011"/>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Elbow Connector 41">
                        <a:extLst>
                          <a:ext uri="{FF2B5EF4-FFF2-40B4-BE49-F238E27FC236}">
                            <a16:creationId xmlns:a16="http://schemas.microsoft.com/office/drawing/2014/main" id="{5DCD1FED-82E1-CC10-8FB3-13F2368D3FE4}"/>
                          </a:ext>
                        </a:extLst>
                      </p:cNvPr>
                      <p:cNvCxnSpPr>
                        <a:cxnSpLocks noChangeAspect="1"/>
                      </p:cNvCxnSpPr>
                      <p:nvPr/>
                    </p:nvCxnSpPr>
                    <p:spPr>
                      <a:xfrm rot="16200000" flipH="1">
                        <a:off x="722677" y="4142272"/>
                        <a:ext cx="1013076" cy="256880"/>
                      </a:xfrm>
                      <a:prstGeom prst="bentConnector3">
                        <a:avLst>
                          <a:gd name="adj1" fmla="val 100145"/>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1BBAE1CD-C5CA-C719-8B5E-51822C6230A9}"/>
                        </a:ext>
                      </a:extLst>
                    </p:cNvPr>
                    <p:cNvSpPr>
                      <a:spLocks noChangeAspect="1"/>
                    </p:cNvSpPr>
                    <p:nvPr/>
                  </p:nvSpPr>
                  <p:spPr>
                    <a:xfrm>
                      <a:off x="7720962" y="3510667"/>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cxnSp>
                  <p:nvCxnSpPr>
                    <p:cNvPr id="52" name="Elbow Connector 39">
                      <a:extLst>
                        <a:ext uri="{FF2B5EF4-FFF2-40B4-BE49-F238E27FC236}">
                          <a16:creationId xmlns:a16="http://schemas.microsoft.com/office/drawing/2014/main" id="{675A3688-73C6-8518-39BE-7B1F401389AF}"/>
                        </a:ext>
                      </a:extLst>
                    </p:cNvPr>
                    <p:cNvCxnSpPr>
                      <a:cxnSpLocks noChangeAspect="1"/>
                    </p:cNvCxnSpPr>
                    <p:nvPr/>
                  </p:nvCxnSpPr>
                  <p:spPr>
                    <a:xfrm rot="16200000" flipH="1">
                      <a:off x="7318568" y="4130451"/>
                      <a:ext cx="1263368" cy="289334"/>
                    </a:xfrm>
                    <a:prstGeom prst="bentConnector3">
                      <a:avLst>
                        <a:gd name="adj1" fmla="val 100011"/>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 Box 37">
                      <a:extLst>
                        <a:ext uri="{FF2B5EF4-FFF2-40B4-BE49-F238E27FC236}">
                          <a16:creationId xmlns:a16="http://schemas.microsoft.com/office/drawing/2014/main" id="{15E4D68E-2599-BE54-364B-76DED3B81D18}"/>
                        </a:ext>
                      </a:extLst>
                    </p:cNvPr>
                    <p:cNvSpPr txBox="1">
                      <a:spLocks noChangeAspect="1" noChangeArrowheads="1"/>
                    </p:cNvSpPr>
                    <p:nvPr/>
                  </p:nvSpPr>
                  <p:spPr bwMode="gray">
                    <a:xfrm>
                      <a:off x="8192161" y="4662853"/>
                      <a:ext cx="1927892" cy="152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Oct 2023</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Seven</a:t>
                      </a:r>
                      <a:r>
                        <a:rPr lang="en-US" altLang="en-US">
                          <a:solidFill>
                            <a:srgbClr val="000000"/>
                          </a:solidFill>
                          <a:latin typeface="Montserrat Light"/>
                        </a:rPr>
                        <a:t> grants worth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solidFill>
                            <a:srgbClr val="000000"/>
                          </a:solidFill>
                          <a:latin typeface="Montserrat Light"/>
                        </a:rPr>
                        <a:t>CHF 1.8 million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solidFill>
                            <a:srgbClr val="000000"/>
                          </a:solidFill>
                          <a:latin typeface="Montserrat Light"/>
                        </a:rPr>
                        <a:t>awarded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solidFill>
                            <a:srgbClr val="000000"/>
                          </a:solidFill>
                          <a:latin typeface="Montserrat Light"/>
                        </a:rPr>
                        <a:t>1</a:t>
                      </a:r>
                      <a:r>
                        <a:rPr lang="en-US" altLang="en-US" baseline="30000">
                          <a:solidFill>
                            <a:srgbClr val="000000"/>
                          </a:solidFill>
                          <a:latin typeface="Montserrat Light"/>
                        </a:rPr>
                        <a:t>st</a:t>
                      </a:r>
                      <a:r>
                        <a:rPr lang="en-US" altLang="en-US">
                          <a:solidFill>
                            <a:srgbClr val="000000"/>
                          </a:solidFill>
                          <a:latin typeface="Montserrat Light"/>
                        </a:rPr>
                        <a:t> Product Window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err="1">
                          <a:solidFill>
                            <a:srgbClr val="000000"/>
                          </a:solidFill>
                          <a:latin typeface="Montserrat Light"/>
                        </a:rPr>
                        <a:t>CfP</a:t>
                      </a:r>
                      <a:r>
                        <a:rPr lang="en-US" altLang="en-US">
                          <a:solidFill>
                            <a:srgbClr val="000000"/>
                          </a:solidFill>
                          <a:latin typeface="Montserrat Light"/>
                        </a:rPr>
                        <a:t> launched for total amount of up to CHF 5 million</a:t>
                      </a:r>
                      <a:endPar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endParaRPr>
                    </a:p>
                  </p:txBody>
                </p:sp>
              </p:grpSp>
              <p:cxnSp>
                <p:nvCxnSpPr>
                  <p:cNvPr id="72" name="Elbow Connector 39">
                    <a:extLst>
                      <a:ext uri="{FF2B5EF4-FFF2-40B4-BE49-F238E27FC236}">
                        <a16:creationId xmlns:a16="http://schemas.microsoft.com/office/drawing/2014/main" id="{C3D8A030-B801-65CB-2B5A-C9CC116C7BDA}"/>
                      </a:ext>
                    </a:extLst>
                  </p:cNvPr>
                  <p:cNvCxnSpPr>
                    <a:cxnSpLocks noChangeAspect="1"/>
                  </p:cNvCxnSpPr>
                  <p:nvPr/>
                </p:nvCxnSpPr>
                <p:spPr>
                  <a:xfrm rot="5400000" flipH="1" flipV="1">
                    <a:off x="8542687" y="2682190"/>
                    <a:ext cx="1455737" cy="286141"/>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Box 37">
                    <a:extLst>
                      <a:ext uri="{FF2B5EF4-FFF2-40B4-BE49-F238E27FC236}">
                        <a16:creationId xmlns:a16="http://schemas.microsoft.com/office/drawing/2014/main" id="{8106F924-F3E5-F51D-C296-8CF87D9B3239}"/>
                      </a:ext>
                    </a:extLst>
                  </p:cNvPr>
                  <p:cNvSpPr txBox="1">
                    <a:spLocks noChangeAspect="1" noChangeArrowheads="1"/>
                  </p:cNvSpPr>
                  <p:nvPr/>
                </p:nvSpPr>
                <p:spPr bwMode="gray">
                  <a:xfrm>
                    <a:off x="9419331" y="1352007"/>
                    <a:ext cx="1475488" cy="1354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Jan 2024</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New partnership with Luxembourg announced at Davos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solidFill>
                        <a:srgbClr val="000000"/>
                      </a:solidFill>
                      <a:latin typeface="Montserra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solidFill>
                          <a:srgbClr val="000000"/>
                        </a:solidFill>
                        <a:latin typeface="Montserrat Light"/>
                      </a:rPr>
                      <a:t>Lena Katharina Gerdes joins as Program Manager</a:t>
                    </a:r>
                    <a:endPar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endParaRPr>
                  </a:p>
                </p:txBody>
              </p:sp>
              <p:sp>
                <p:nvSpPr>
                  <p:cNvPr id="77" name="Oval 76">
                    <a:extLst>
                      <a:ext uri="{FF2B5EF4-FFF2-40B4-BE49-F238E27FC236}">
                        <a16:creationId xmlns:a16="http://schemas.microsoft.com/office/drawing/2014/main" id="{97308FEA-40FF-E073-F962-29B344598BC2}"/>
                      </a:ext>
                    </a:extLst>
                  </p:cNvPr>
                  <p:cNvSpPr>
                    <a:spLocks noChangeAspect="1"/>
                  </p:cNvSpPr>
                  <p:nvPr/>
                </p:nvSpPr>
                <p:spPr>
                  <a:xfrm>
                    <a:off x="10135559" y="3512909"/>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cxnSp>
                <p:nvCxnSpPr>
                  <p:cNvPr id="78" name="Elbow Connector 39">
                    <a:extLst>
                      <a:ext uri="{FF2B5EF4-FFF2-40B4-BE49-F238E27FC236}">
                        <a16:creationId xmlns:a16="http://schemas.microsoft.com/office/drawing/2014/main" id="{DCB0A0FF-0B35-72D2-1CF2-D212326C6363}"/>
                      </a:ext>
                    </a:extLst>
                  </p:cNvPr>
                  <p:cNvCxnSpPr>
                    <a:cxnSpLocks noChangeAspect="1"/>
                  </p:cNvCxnSpPr>
                  <p:nvPr/>
                </p:nvCxnSpPr>
                <p:spPr>
                  <a:xfrm rot="16200000" flipH="1">
                    <a:off x="9720519" y="4187879"/>
                    <a:ext cx="1263368" cy="289334"/>
                  </a:xfrm>
                  <a:prstGeom prst="bentConnector3">
                    <a:avLst>
                      <a:gd name="adj1" fmla="val 100011"/>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 Box 37">
                    <a:extLst>
                      <a:ext uri="{FF2B5EF4-FFF2-40B4-BE49-F238E27FC236}">
                        <a16:creationId xmlns:a16="http://schemas.microsoft.com/office/drawing/2014/main" id="{9380A5CD-D8D6-CEDF-93F3-42A9F9321804}"/>
                      </a:ext>
                    </a:extLst>
                  </p:cNvPr>
                  <p:cNvSpPr txBox="1">
                    <a:spLocks noChangeAspect="1" noChangeArrowheads="1"/>
                  </p:cNvSpPr>
                  <p:nvPr/>
                </p:nvSpPr>
                <p:spPr bwMode="gray">
                  <a:xfrm>
                    <a:off x="10643330" y="4753765"/>
                    <a:ext cx="1927892"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Medium"/>
                        <a:ea typeface="Arial Unicode MS" pitchFamily="34" charset="-128"/>
                      </a:rPr>
                      <a:t>Feb 202</a:t>
                    </a:r>
                    <a:r>
                      <a:rPr lang="en-US" altLang="en-US">
                        <a:solidFill>
                          <a:srgbClr val="000000"/>
                        </a:solidFill>
                        <a:latin typeface="Montserrat Medium"/>
                      </a:rPr>
                      <a:t>4</a:t>
                    </a:r>
                    <a:b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b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3d </a:t>
                    </a:r>
                    <a:r>
                      <a:rPr kumimoji="0" lang="en-US" altLang="en-US" sz="1100" b="0" i="0" u="none" strike="noStrike" kern="1200" cap="none" spc="0" normalizeH="0" baseline="0" noProof="0" err="1">
                        <a:ln>
                          <a:noFill/>
                        </a:ln>
                        <a:solidFill>
                          <a:srgbClr val="000000"/>
                        </a:solidFill>
                        <a:effectLst/>
                        <a:uLnTx/>
                        <a:uFillTx/>
                        <a:latin typeface="Montserrat Light"/>
                        <a:ea typeface="Arial Unicode MS" pitchFamily="34" charset="-128"/>
                      </a:rPr>
                      <a:t>CfP</a:t>
                    </a: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 under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Montserrat Light"/>
                        <a:ea typeface="Arial Unicode MS" pitchFamily="34" charset="-128"/>
                      </a:rPr>
                      <a:t>Innovation Window</a:t>
                    </a:r>
                  </a:p>
                </p:txBody>
              </p:sp>
              <p:sp>
                <p:nvSpPr>
                  <p:cNvPr id="82" name="Oval 81">
                    <a:extLst>
                      <a:ext uri="{FF2B5EF4-FFF2-40B4-BE49-F238E27FC236}">
                        <a16:creationId xmlns:a16="http://schemas.microsoft.com/office/drawing/2014/main" id="{821A2569-1003-15EF-BA09-E4F79E910D4E}"/>
                      </a:ext>
                    </a:extLst>
                  </p:cNvPr>
                  <p:cNvSpPr>
                    <a:spLocks noChangeAspect="1"/>
                  </p:cNvSpPr>
                  <p:nvPr/>
                </p:nvSpPr>
                <p:spPr>
                  <a:xfrm>
                    <a:off x="10621188" y="3513213"/>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cxnSp>
                <p:nvCxnSpPr>
                  <p:cNvPr id="83" name="Elbow Connector 32">
                    <a:extLst>
                      <a:ext uri="{FF2B5EF4-FFF2-40B4-BE49-F238E27FC236}">
                        <a16:creationId xmlns:a16="http://schemas.microsoft.com/office/drawing/2014/main" id="{2959EFED-C650-1D32-37C2-276A54DFC2EA}"/>
                      </a:ext>
                    </a:extLst>
                  </p:cNvPr>
                  <p:cNvCxnSpPr>
                    <a:cxnSpLocks noChangeAspect="1"/>
                  </p:cNvCxnSpPr>
                  <p:nvPr/>
                </p:nvCxnSpPr>
                <p:spPr>
                  <a:xfrm rot="5400000" flipH="1" flipV="1">
                    <a:off x="10448139" y="3005387"/>
                    <a:ext cx="756677" cy="268920"/>
                  </a:xfrm>
                  <a:prstGeom prst="bentConnector2">
                    <a:avLst/>
                  </a:prstGeom>
                  <a:ln w="6350" cap="sq"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Oval 66">
                  <a:extLst>
                    <a:ext uri="{FF2B5EF4-FFF2-40B4-BE49-F238E27FC236}">
                      <a16:creationId xmlns:a16="http://schemas.microsoft.com/office/drawing/2014/main" id="{53968C3E-65B7-8EFA-F058-1CCE59D65676}"/>
                    </a:ext>
                  </a:extLst>
                </p:cNvPr>
                <p:cNvSpPr>
                  <a:spLocks noChangeAspect="1"/>
                </p:cNvSpPr>
                <p:nvPr/>
              </p:nvSpPr>
              <p:spPr>
                <a:xfrm>
                  <a:off x="8527968" y="3500804"/>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grpSp>
          <p:sp>
            <p:nvSpPr>
              <p:cNvPr id="85" name="Text Box 37">
                <a:extLst>
                  <a:ext uri="{FF2B5EF4-FFF2-40B4-BE49-F238E27FC236}">
                    <a16:creationId xmlns:a16="http://schemas.microsoft.com/office/drawing/2014/main" id="{EE21ADC9-B2C4-7E06-BE0F-96CFBBA352B5}"/>
                  </a:ext>
                </a:extLst>
              </p:cNvPr>
              <p:cNvSpPr txBox="1">
                <a:spLocks noChangeAspect="1" noChangeArrowheads="1"/>
              </p:cNvSpPr>
              <p:nvPr/>
            </p:nvSpPr>
            <p:spPr bwMode="gray">
              <a:xfrm>
                <a:off x="11031767" y="2460273"/>
                <a:ext cx="1927892" cy="846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a:defRPr sz="1100">
                    <a:solidFill>
                      <a:srgbClr val="00D581"/>
                    </a:solidFill>
                    <a:latin typeface="Frutiger 45 Light" pitchFamily="34" charset="0"/>
                    <a:ea typeface="Arial Unicode MS" pitchFamily="34" charset="-128"/>
                    <a:cs typeface="Arial Unicode MS" pitchFamily="34" charset="-128"/>
                  </a:defRPr>
                </a:lvl1pPr>
                <a:lvl2pPr marL="742950" indent="-285750">
                  <a:defRPr sz="1100">
                    <a:solidFill>
                      <a:srgbClr val="00D581"/>
                    </a:solidFill>
                    <a:latin typeface="Frutiger 45 Light" pitchFamily="34" charset="0"/>
                    <a:ea typeface="Arial Unicode MS" pitchFamily="34" charset="-128"/>
                    <a:cs typeface="Arial Unicode MS" pitchFamily="34" charset="-128"/>
                  </a:defRPr>
                </a:lvl2pPr>
                <a:lvl3pPr marL="1143000" indent="-228600">
                  <a:defRPr sz="1100">
                    <a:solidFill>
                      <a:srgbClr val="00D581"/>
                    </a:solidFill>
                    <a:latin typeface="Frutiger 45 Light" pitchFamily="34" charset="0"/>
                    <a:ea typeface="Arial Unicode MS" pitchFamily="34" charset="-128"/>
                    <a:cs typeface="Arial Unicode MS" pitchFamily="34" charset="-128"/>
                  </a:defRPr>
                </a:lvl3pPr>
                <a:lvl4pPr marL="1600200" indent="-228600">
                  <a:defRPr sz="1100">
                    <a:solidFill>
                      <a:srgbClr val="00D581"/>
                    </a:solidFill>
                    <a:latin typeface="Frutiger 45 Light" pitchFamily="34" charset="0"/>
                    <a:ea typeface="Arial Unicode MS" pitchFamily="34" charset="-128"/>
                    <a:cs typeface="Arial Unicode MS" pitchFamily="34" charset="-128"/>
                  </a:defRPr>
                </a:lvl4pPr>
                <a:lvl5pPr marL="2057400" indent="-228600">
                  <a:defRPr sz="1100">
                    <a:solidFill>
                      <a:srgbClr val="00D58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rgbClr val="00D581"/>
                    </a:solidFill>
                    <a:latin typeface="Frutiger 45 Light"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Montserrat Medium"/>
                    <a:ea typeface="Arial Unicode MS" pitchFamily="34" charset="-128"/>
                  </a:rPr>
                  <a:t>Apr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Montserrat Light"/>
                    <a:ea typeface="Arial Unicode MS" pitchFamily="34" charset="-128"/>
                  </a:rPr>
                  <a:t>3 </a:t>
                </a:r>
                <a:r>
                  <a:rPr lang="en-US" altLang="en-US" dirty="0">
                    <a:solidFill>
                      <a:srgbClr val="000000"/>
                    </a:solidFill>
                    <a:latin typeface="Montserrat Light"/>
                  </a:rPr>
                  <a:t>winners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Montserrat Light"/>
                  </a:rPr>
                  <a:t>announced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Montserrat Light"/>
                  </a:rPr>
                  <a:t>under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Montserrat Light"/>
                  </a:rPr>
                  <a:t>Product Window</a:t>
                </a:r>
                <a:endParaRPr kumimoji="0" lang="en-US" altLang="en-US" sz="1100" b="0" i="0" u="none" strike="noStrike" kern="1200" cap="none" spc="0" normalizeH="0" baseline="0" noProof="0" dirty="0">
                  <a:ln>
                    <a:noFill/>
                  </a:ln>
                  <a:solidFill>
                    <a:srgbClr val="000000"/>
                  </a:solidFill>
                  <a:effectLst/>
                  <a:uLnTx/>
                  <a:uFillTx/>
                  <a:latin typeface="Montserrat Light"/>
                  <a:ea typeface="Arial Unicode MS" pitchFamily="34" charset="-128"/>
                </a:endParaRPr>
              </a:p>
            </p:txBody>
          </p:sp>
        </p:grpSp>
        <p:sp>
          <p:nvSpPr>
            <p:cNvPr id="74" name="Oval 73">
              <a:extLst>
                <a:ext uri="{FF2B5EF4-FFF2-40B4-BE49-F238E27FC236}">
                  <a16:creationId xmlns:a16="http://schemas.microsoft.com/office/drawing/2014/main" id="{336CDEE8-568C-5421-CFCC-DF935F5E63B8}"/>
                </a:ext>
              </a:extLst>
            </p:cNvPr>
            <p:cNvSpPr>
              <a:spLocks noChangeAspect="1"/>
            </p:cNvSpPr>
            <p:nvPr/>
          </p:nvSpPr>
          <p:spPr>
            <a:xfrm>
              <a:off x="9055508" y="3516581"/>
              <a:ext cx="143954" cy="14395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ontserrat Light"/>
                <a:ea typeface="+mn-ea"/>
                <a:cs typeface="+mn-cs"/>
              </a:endParaRPr>
            </a:p>
          </p:txBody>
        </p:sp>
      </p:grpSp>
    </p:spTree>
    <p:extLst>
      <p:ext uri="{BB962C8B-B14F-4D97-AF65-F5344CB8AC3E}">
        <p14:creationId xmlns:p14="http://schemas.microsoft.com/office/powerpoint/2010/main" val="404539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3DB0C9-9985-E9A4-37D2-4CB515700F09}"/>
              </a:ext>
            </a:extLst>
          </p:cNvPr>
          <p:cNvSpPr/>
          <p:nvPr/>
        </p:nvSpPr>
        <p:spPr>
          <a:xfrm>
            <a:off x="4485529" y="5285948"/>
            <a:ext cx="5760000" cy="5438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pPr>
              <a:lnSpc>
                <a:spcPct val="150000"/>
              </a:lnSpc>
            </a:pPr>
            <a:r>
              <a:rPr lang="en-GB" sz="1400">
                <a:solidFill>
                  <a:schemeClr val="accent6"/>
                </a:solidFill>
                <a:latin typeface="Montserrat Medium" panose="00000600000000000000" pitchFamily="2" charset="0"/>
              </a:rPr>
              <a:t>Service Providers</a:t>
            </a:r>
            <a:endParaRPr lang="en-GB" sz="1200">
              <a:solidFill>
                <a:schemeClr val="accent6"/>
              </a:solidFill>
            </a:endParaRPr>
          </a:p>
        </p:txBody>
      </p:sp>
      <p:sp>
        <p:nvSpPr>
          <p:cNvPr id="2" name="Title 1">
            <a:extLst>
              <a:ext uri="{FF2B5EF4-FFF2-40B4-BE49-F238E27FC236}">
                <a16:creationId xmlns:a16="http://schemas.microsoft.com/office/drawing/2014/main" id="{DBAF154F-DF92-1F3E-39C5-24C2A9767A7E}"/>
              </a:ext>
            </a:extLst>
          </p:cNvPr>
          <p:cNvSpPr>
            <a:spLocks noGrp="1"/>
          </p:cNvSpPr>
          <p:nvPr>
            <p:ph type="title"/>
          </p:nvPr>
        </p:nvSpPr>
        <p:spPr/>
        <p:txBody>
          <a:bodyPr/>
          <a:lstStyle/>
          <a:p>
            <a:r>
              <a:rPr lang="en-GB"/>
              <a:t>Membership of governance bodies</a:t>
            </a:r>
          </a:p>
        </p:txBody>
      </p:sp>
      <p:sp>
        <p:nvSpPr>
          <p:cNvPr id="3" name="Content Placeholder 2">
            <a:extLst>
              <a:ext uri="{FF2B5EF4-FFF2-40B4-BE49-F238E27FC236}">
                <a16:creationId xmlns:a16="http://schemas.microsoft.com/office/drawing/2014/main" id="{6C475422-A9F1-C256-3BDF-FCA80DAA1287}"/>
              </a:ext>
            </a:extLst>
          </p:cNvPr>
          <p:cNvSpPr>
            <a:spLocks noGrp="1"/>
          </p:cNvSpPr>
          <p:nvPr>
            <p:ph idx="1"/>
          </p:nvPr>
        </p:nvSpPr>
        <p:spPr>
          <a:xfrm>
            <a:off x="899999" y="1800000"/>
            <a:ext cx="3240000" cy="2603446"/>
          </a:xfrm>
        </p:spPr>
        <p:txBody>
          <a:bodyPr>
            <a:normAutofit fontScale="92500" lnSpcReduction="20000"/>
          </a:bodyPr>
          <a:lstStyle/>
          <a:p>
            <a:r>
              <a:rPr lang="en-GB" dirty="0">
                <a:solidFill>
                  <a:schemeClr val="accent2"/>
                </a:solidFill>
                <a:latin typeface="Montserrat Medium" panose="00000600000000000000" pitchFamily="2" charset="0"/>
              </a:rPr>
              <a:t>General Assembly</a:t>
            </a:r>
          </a:p>
          <a:p>
            <a:pPr marL="180000" indent="-180000">
              <a:buClr>
                <a:schemeClr val="accent2"/>
              </a:buClr>
              <a:buFont typeface="Arial" panose="020B0604020202020204" pitchFamily="34" charset="0"/>
              <a:buChar char="•"/>
            </a:pPr>
            <a:r>
              <a:rPr lang="en-GB" sz="1100" dirty="0">
                <a:solidFill>
                  <a:schemeClr val="tx1"/>
                </a:solidFill>
                <a:latin typeface="+mn-lt"/>
              </a:rPr>
              <a:t>UBS Optimus Foundation</a:t>
            </a:r>
          </a:p>
          <a:p>
            <a:pPr marL="180000" indent="-180000">
              <a:spcBef>
                <a:spcPts val="0"/>
              </a:spcBef>
              <a:buClr>
                <a:schemeClr val="accent2"/>
              </a:buClr>
              <a:buFont typeface="Arial" panose="020B0604020202020204" pitchFamily="34" charset="0"/>
              <a:buChar char="•"/>
            </a:pPr>
            <a:r>
              <a:rPr lang="en-US" sz="1100" dirty="0">
                <a:solidFill>
                  <a:schemeClr val="tx1"/>
                </a:solidFill>
                <a:latin typeface="+mn-lt"/>
              </a:rPr>
              <a:t>Ministry of Finance, Luxembourg</a:t>
            </a:r>
            <a:endParaRPr lang="en-GB" sz="1100" dirty="0">
              <a:solidFill>
                <a:schemeClr val="tx1"/>
              </a:solidFill>
              <a:latin typeface="+mn-lt"/>
            </a:endParaRPr>
          </a:p>
          <a:p>
            <a:r>
              <a:rPr lang="en-GB" sz="1400" dirty="0">
                <a:solidFill>
                  <a:schemeClr val="accent1"/>
                </a:solidFill>
                <a:latin typeface="Montserrat Medium" panose="00000600000000000000" pitchFamily="2" charset="0"/>
              </a:rPr>
              <a:t>Advisory Council</a:t>
            </a:r>
            <a:endParaRPr lang="en-GB" sz="1400" dirty="0">
              <a:solidFill>
                <a:schemeClr val="accent2"/>
              </a:solidFill>
              <a:latin typeface="Montserrat Medium" panose="00000600000000000000" pitchFamily="2" charset="0"/>
            </a:endParaRPr>
          </a:p>
          <a:p>
            <a:pPr marL="180000" indent="-180000">
              <a:buClr>
                <a:schemeClr val="accent1"/>
              </a:buClr>
              <a:buFont typeface="Arial" panose="020B0604020202020204" pitchFamily="34" charset="0"/>
              <a:buChar char="•"/>
            </a:pPr>
            <a:r>
              <a:rPr lang="en-US" sz="1100" dirty="0">
                <a:solidFill>
                  <a:schemeClr val="tx1"/>
                </a:solidFill>
                <a:latin typeface="+mn-lt"/>
              </a:rPr>
              <a:t>Liliana de Sá Kirchknopf (SECO)</a:t>
            </a:r>
          </a:p>
          <a:p>
            <a:pPr marL="180000" indent="-180000">
              <a:spcBef>
                <a:spcPts val="0"/>
              </a:spcBef>
              <a:buClr>
                <a:schemeClr val="accent1"/>
              </a:buClr>
              <a:buFont typeface="Arial" panose="020B0604020202020204" pitchFamily="34" charset="0"/>
              <a:buChar char="•"/>
            </a:pPr>
            <a:r>
              <a:rPr lang="en-US" sz="1100" dirty="0">
                <a:solidFill>
                  <a:schemeClr val="tx1"/>
                </a:solidFill>
                <a:latin typeface="+mn-lt"/>
              </a:rPr>
              <a:t>Sabine </a:t>
            </a:r>
            <a:r>
              <a:rPr lang="en-US" sz="1100" dirty="0" err="1">
                <a:solidFill>
                  <a:schemeClr val="tx1"/>
                </a:solidFill>
                <a:latin typeface="+mn-lt"/>
              </a:rPr>
              <a:t>Döbeli</a:t>
            </a:r>
            <a:r>
              <a:rPr lang="en-US" sz="1100" dirty="0">
                <a:solidFill>
                  <a:schemeClr val="tx1"/>
                </a:solidFill>
                <a:latin typeface="+mn-lt"/>
              </a:rPr>
              <a:t> (Swiss Sustainable Finance)</a:t>
            </a:r>
          </a:p>
          <a:p>
            <a:pPr marL="180000" indent="-180000">
              <a:spcBef>
                <a:spcPts val="0"/>
              </a:spcBef>
              <a:buClr>
                <a:schemeClr val="accent1"/>
              </a:buClr>
              <a:buFont typeface="Arial" panose="020B0604020202020204" pitchFamily="34" charset="0"/>
              <a:buChar char="•"/>
            </a:pPr>
            <a:r>
              <a:rPr lang="en-US" sz="1100" dirty="0">
                <a:solidFill>
                  <a:schemeClr val="tx1"/>
                </a:solidFill>
                <a:latin typeface="+mn-lt"/>
              </a:rPr>
              <a:t>Diepak Elmer (SDC)</a:t>
            </a:r>
          </a:p>
          <a:p>
            <a:pPr marL="180000" indent="-180000">
              <a:spcBef>
                <a:spcPts val="0"/>
              </a:spcBef>
              <a:buClr>
                <a:schemeClr val="accent1"/>
              </a:buClr>
              <a:buFont typeface="Arial" panose="020B0604020202020204" pitchFamily="34" charset="0"/>
              <a:buChar char="•"/>
            </a:pPr>
            <a:r>
              <a:rPr lang="en-US" sz="1100" dirty="0">
                <a:solidFill>
                  <a:schemeClr val="tx1"/>
                </a:solidFill>
                <a:latin typeface="+mn-lt"/>
              </a:rPr>
              <a:t>Dean Hand (GIIN)</a:t>
            </a:r>
          </a:p>
          <a:p>
            <a:pPr marL="180000" indent="-180000">
              <a:spcBef>
                <a:spcPts val="0"/>
              </a:spcBef>
              <a:buClr>
                <a:schemeClr val="accent1"/>
              </a:buClr>
              <a:buFont typeface="Arial" panose="020B0604020202020204" pitchFamily="34" charset="0"/>
              <a:buChar char="•"/>
            </a:pPr>
            <a:r>
              <a:rPr lang="en-US" sz="1100" dirty="0">
                <a:solidFill>
                  <a:schemeClr val="tx1"/>
                </a:solidFill>
                <a:latin typeface="+mn-lt"/>
              </a:rPr>
              <a:t>Laurent </a:t>
            </a:r>
            <a:r>
              <a:rPr lang="en-US" sz="1100" dirty="0" err="1">
                <a:solidFill>
                  <a:schemeClr val="tx1"/>
                </a:solidFill>
                <a:latin typeface="+mn-lt"/>
              </a:rPr>
              <a:t>Matile</a:t>
            </a:r>
            <a:r>
              <a:rPr lang="en-US" sz="1100" dirty="0">
                <a:solidFill>
                  <a:schemeClr val="tx1"/>
                </a:solidFill>
                <a:latin typeface="+mn-lt"/>
              </a:rPr>
              <a:t> (Alliance Sud)</a:t>
            </a:r>
          </a:p>
          <a:p>
            <a:pPr marL="180000" indent="-180000">
              <a:spcBef>
                <a:spcPts val="0"/>
              </a:spcBef>
              <a:buClr>
                <a:schemeClr val="accent1"/>
              </a:buClr>
              <a:buFont typeface="Arial" panose="020B0604020202020204" pitchFamily="34" charset="0"/>
              <a:buChar char="•"/>
            </a:pPr>
            <a:r>
              <a:rPr lang="en-US" sz="1100" dirty="0">
                <a:solidFill>
                  <a:schemeClr val="tx1"/>
                </a:solidFill>
                <a:latin typeface="+mn-lt"/>
              </a:rPr>
              <a:t>Daniel Steenkamp (Bertha Centre for Social Innovation and Entrepreneurship)</a:t>
            </a:r>
          </a:p>
          <a:p>
            <a:pPr marL="180000" indent="-180000">
              <a:spcBef>
                <a:spcPts val="0"/>
              </a:spcBef>
              <a:buClr>
                <a:schemeClr val="accent1"/>
              </a:buClr>
              <a:buFont typeface="Arial" panose="020B0604020202020204" pitchFamily="34" charset="0"/>
              <a:buChar char="•"/>
            </a:pPr>
            <a:r>
              <a:rPr lang="en-US" sz="1100" dirty="0">
                <a:solidFill>
                  <a:schemeClr val="tx1"/>
                </a:solidFill>
                <a:latin typeface="+mn-lt"/>
              </a:rPr>
              <a:t>Naina Subberwal Batra (Asian Venture Philanthropy Network)</a:t>
            </a:r>
            <a:endParaRPr lang="en-GB" sz="1100" dirty="0">
              <a:solidFill>
                <a:schemeClr val="accent1"/>
              </a:solidFill>
              <a:latin typeface="Montserrat Medium" panose="00000600000000000000" pitchFamily="2" charset="0"/>
            </a:endParaRPr>
          </a:p>
          <a:p>
            <a:pPr marL="180000" indent="-180000">
              <a:spcBef>
                <a:spcPts val="0"/>
              </a:spcBef>
              <a:buClr>
                <a:schemeClr val="accent2"/>
              </a:buClr>
              <a:buFont typeface="Arial" panose="020B0604020202020204" pitchFamily="34" charset="0"/>
              <a:buChar char="•"/>
            </a:pPr>
            <a:endParaRPr lang="en-GB" sz="1100" dirty="0">
              <a:solidFill>
                <a:schemeClr val="tx1"/>
              </a:solidFill>
              <a:latin typeface="+mn-lt"/>
            </a:endParaRPr>
          </a:p>
        </p:txBody>
      </p:sp>
      <p:sp>
        <p:nvSpPr>
          <p:cNvPr id="5" name="Content Placeholder 2">
            <a:extLst>
              <a:ext uri="{FF2B5EF4-FFF2-40B4-BE49-F238E27FC236}">
                <a16:creationId xmlns:a16="http://schemas.microsoft.com/office/drawing/2014/main" id="{02D0A0BA-39B8-5838-CDE4-CE967DDC2E64}"/>
              </a:ext>
            </a:extLst>
          </p:cNvPr>
          <p:cNvSpPr txBox="1">
            <a:spLocks/>
          </p:cNvSpPr>
          <p:nvPr/>
        </p:nvSpPr>
        <p:spPr>
          <a:xfrm>
            <a:off x="4485529" y="1800000"/>
            <a:ext cx="3240000" cy="2603446"/>
          </a:xfrm>
          <a:prstGeom prst="rect">
            <a:avLst/>
          </a:prstGeom>
        </p:spPr>
        <p:txBody>
          <a:bodyPr lIns="0" tIns="0" rIns="0" bIns="0"/>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1A1A1A"/>
                </a:solidFill>
                <a:latin typeface="Montserrat Light" panose="00000400000000000000" pitchFamily="2"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4"/>
                </a:solidFill>
                <a:latin typeface="Montserrat Medium" panose="00000600000000000000" pitchFamily="2" charset="0"/>
              </a:rPr>
              <a:t>Executive Board</a:t>
            </a:r>
          </a:p>
          <a:p>
            <a:pPr marL="180000" indent="-180000">
              <a:buClr>
                <a:schemeClr val="accent4"/>
              </a:buClr>
              <a:buFont typeface="Arial" panose="020B0604020202020204" pitchFamily="34" charset="0"/>
              <a:buChar char="•"/>
            </a:pPr>
            <a:r>
              <a:rPr lang="en-US" sz="1100" dirty="0">
                <a:solidFill>
                  <a:schemeClr val="tx1"/>
                </a:solidFill>
                <a:latin typeface="+mn-lt"/>
              </a:rPr>
              <a:t>Josien Sluijs, (Independent Executive President)</a:t>
            </a:r>
          </a:p>
          <a:p>
            <a:pPr marL="180000" indent="-180000">
              <a:spcBef>
                <a:spcPts val="0"/>
              </a:spcBef>
              <a:buClr>
                <a:schemeClr val="accent4"/>
              </a:buClr>
              <a:buFont typeface="Arial" panose="020B0604020202020204" pitchFamily="34" charset="0"/>
              <a:buChar char="•"/>
            </a:pPr>
            <a:r>
              <a:rPr lang="en-US" sz="1100" dirty="0">
                <a:solidFill>
                  <a:schemeClr val="tx1"/>
                </a:solidFill>
                <a:latin typeface="+mn-lt"/>
              </a:rPr>
              <a:t>Maya Ziswiler (UBS Optimus Foundation)</a:t>
            </a:r>
          </a:p>
          <a:p>
            <a:pPr marL="180000" indent="-180000">
              <a:spcBef>
                <a:spcPts val="0"/>
              </a:spcBef>
              <a:buClr>
                <a:schemeClr val="accent4"/>
              </a:buClr>
              <a:buFont typeface="Arial" panose="020B0604020202020204" pitchFamily="34" charset="0"/>
              <a:buChar char="•"/>
            </a:pPr>
            <a:r>
              <a:rPr lang="en-US" sz="1100" dirty="0">
                <a:solidFill>
                  <a:schemeClr val="tx1"/>
                </a:solidFill>
                <a:latin typeface="+mn-lt"/>
              </a:rPr>
              <a:t>Jennifer de Nijs (Ministry of Finance, Luxembourg) </a:t>
            </a:r>
          </a:p>
          <a:p>
            <a:r>
              <a:rPr lang="en-GB" dirty="0">
                <a:solidFill>
                  <a:schemeClr val="accent4"/>
                </a:solidFill>
                <a:latin typeface="Montserrat Medium" panose="00000600000000000000" pitchFamily="2" charset="0"/>
              </a:rPr>
              <a:t>Executive Team</a:t>
            </a:r>
          </a:p>
          <a:p>
            <a:pPr marL="180000" indent="-180000">
              <a:buClr>
                <a:schemeClr val="accent4"/>
              </a:buClr>
              <a:buFont typeface="Arial" panose="020B0604020202020204" pitchFamily="34" charset="0"/>
              <a:buChar char="•"/>
            </a:pPr>
            <a:r>
              <a:rPr lang="en-GB" sz="1100" dirty="0">
                <a:solidFill>
                  <a:schemeClr val="tx1"/>
                </a:solidFill>
                <a:latin typeface="+mn-lt"/>
              </a:rPr>
              <a:t>Guillaume Bonnel (CEO)</a:t>
            </a:r>
          </a:p>
          <a:p>
            <a:pPr marL="180000" indent="-180000">
              <a:spcBef>
                <a:spcPts val="0"/>
              </a:spcBef>
              <a:buClr>
                <a:schemeClr val="accent4"/>
              </a:buClr>
              <a:buFont typeface="Arial" panose="020B0604020202020204" pitchFamily="34" charset="0"/>
              <a:buChar char="•"/>
            </a:pPr>
            <a:r>
              <a:rPr lang="en-GB" sz="1100" dirty="0">
                <a:solidFill>
                  <a:schemeClr val="tx1"/>
                </a:solidFill>
                <a:latin typeface="+mn-lt"/>
              </a:rPr>
              <a:t>Lena-Katharina Gerdes (Program Manager)</a:t>
            </a:r>
          </a:p>
          <a:p>
            <a:pPr marL="180000" indent="-180000">
              <a:spcBef>
                <a:spcPts val="0"/>
              </a:spcBef>
              <a:buClr>
                <a:schemeClr val="accent4"/>
              </a:buClr>
              <a:buFont typeface="Arial" panose="020B0604020202020204" pitchFamily="34" charset="0"/>
              <a:buChar char="•"/>
            </a:pPr>
            <a:r>
              <a:rPr lang="en-GB" sz="1100" dirty="0">
                <a:solidFill>
                  <a:schemeClr val="tx1"/>
                </a:solidFill>
                <a:latin typeface="+mn-lt"/>
              </a:rPr>
              <a:t>Catherine Bukhal (Donor Relations)</a:t>
            </a:r>
          </a:p>
          <a:p>
            <a:endParaRPr lang="en-GB" dirty="0">
              <a:solidFill>
                <a:schemeClr val="accent4"/>
              </a:solidFill>
              <a:latin typeface="Montserrat Medium" panose="00000600000000000000" pitchFamily="2" charset="0"/>
            </a:endParaRPr>
          </a:p>
        </p:txBody>
      </p:sp>
      <p:sp>
        <p:nvSpPr>
          <p:cNvPr id="7" name="Content Placeholder 2">
            <a:extLst>
              <a:ext uri="{FF2B5EF4-FFF2-40B4-BE49-F238E27FC236}">
                <a16:creationId xmlns:a16="http://schemas.microsoft.com/office/drawing/2014/main" id="{513F019C-96EB-2ADC-807D-FCC6BB8AF9C6}"/>
              </a:ext>
            </a:extLst>
          </p:cNvPr>
          <p:cNvSpPr txBox="1">
            <a:spLocks/>
          </p:cNvSpPr>
          <p:nvPr/>
        </p:nvSpPr>
        <p:spPr>
          <a:xfrm>
            <a:off x="8052001" y="1725393"/>
            <a:ext cx="3240000" cy="3496619"/>
          </a:xfrm>
          <a:prstGeom prst="rect">
            <a:avLst/>
          </a:prstGeom>
        </p:spPr>
        <p:txBody>
          <a:bodyPr lIns="0" tIns="0" rIns="0" bIns="0"/>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1A1A1A"/>
                </a:solidFill>
                <a:latin typeface="Montserrat Light" panose="00000400000000000000" pitchFamily="2"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200" kern="1200">
                <a:solidFill>
                  <a:schemeClr val="bg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6"/>
                </a:solidFill>
                <a:latin typeface="+mj-lt"/>
              </a:rPr>
              <a:t>Investment Committee members </a:t>
            </a:r>
          </a:p>
          <a:p>
            <a:pPr marL="171450" indent="-171450">
              <a:buClr>
                <a:schemeClr val="accent6"/>
              </a:buClr>
              <a:buFont typeface="Arial" panose="020B0604020202020204" pitchFamily="34" charset="0"/>
              <a:buChar char="•"/>
            </a:pPr>
            <a:r>
              <a:rPr lang="en-GB" sz="1100" dirty="0">
                <a:solidFill>
                  <a:schemeClr val="tx1"/>
                </a:solidFill>
                <a:latin typeface="+mn-lt"/>
              </a:rPr>
              <a:t>Sebastien </a:t>
            </a:r>
            <a:r>
              <a:rPr lang="en-GB" sz="1100" dirty="0" err="1">
                <a:solidFill>
                  <a:schemeClr val="tx1"/>
                </a:solidFill>
                <a:latin typeface="+mn-lt"/>
              </a:rPr>
              <a:t>Boye</a:t>
            </a:r>
            <a:r>
              <a:rPr lang="en-GB" sz="1100" dirty="0">
                <a:solidFill>
                  <a:schemeClr val="tx1"/>
                </a:solidFill>
                <a:latin typeface="+mn-lt"/>
              </a:rPr>
              <a:t> (CEO, I&amp;P)</a:t>
            </a:r>
          </a:p>
          <a:p>
            <a:pPr marL="180000" indent="-180000">
              <a:spcBef>
                <a:spcPts val="0"/>
              </a:spcBef>
              <a:buClr>
                <a:schemeClr val="accent6"/>
              </a:buClr>
              <a:buFont typeface="Arial" panose="020B0604020202020204" pitchFamily="34" charset="0"/>
              <a:buChar char="•"/>
            </a:pPr>
            <a:r>
              <a:rPr lang="en-GB" sz="1100" dirty="0">
                <a:solidFill>
                  <a:schemeClr val="tx1"/>
                </a:solidFill>
                <a:latin typeface="+mn-lt"/>
              </a:rPr>
              <a:t>Amitabh Brar (impact investment advisory)</a:t>
            </a:r>
          </a:p>
          <a:p>
            <a:pPr marL="180000" indent="-180000">
              <a:spcBef>
                <a:spcPts val="0"/>
              </a:spcBef>
              <a:buClr>
                <a:schemeClr val="accent6"/>
              </a:buClr>
              <a:buFont typeface="Arial" panose="020B0604020202020204" pitchFamily="34" charset="0"/>
              <a:buChar char="•"/>
            </a:pPr>
            <a:r>
              <a:rPr lang="en-GB" sz="1100" dirty="0">
                <a:solidFill>
                  <a:schemeClr val="tx1"/>
                </a:solidFill>
                <a:latin typeface="+mn-lt"/>
              </a:rPr>
              <a:t>Thelma </a:t>
            </a:r>
            <a:r>
              <a:rPr lang="en-GB" sz="1100" dirty="0" err="1">
                <a:solidFill>
                  <a:schemeClr val="tx1"/>
                </a:solidFill>
                <a:latin typeface="+mn-lt"/>
              </a:rPr>
              <a:t>Ekiyor</a:t>
            </a:r>
            <a:r>
              <a:rPr lang="en-GB" sz="1100" dirty="0">
                <a:solidFill>
                  <a:schemeClr val="tx1"/>
                </a:solidFill>
                <a:latin typeface="+mn-lt"/>
              </a:rPr>
              <a:t> (Managing Partner, SME.NG)</a:t>
            </a:r>
          </a:p>
          <a:p>
            <a:pPr marL="180000" indent="-180000">
              <a:spcBef>
                <a:spcPts val="0"/>
              </a:spcBef>
              <a:buClr>
                <a:schemeClr val="accent6"/>
              </a:buClr>
              <a:buFont typeface="Arial" panose="020B0604020202020204" pitchFamily="34" charset="0"/>
              <a:buChar char="•"/>
            </a:pPr>
            <a:r>
              <a:rPr lang="en-GB" sz="1100" dirty="0">
                <a:solidFill>
                  <a:schemeClr val="tx1"/>
                </a:solidFill>
                <a:latin typeface="+mn-lt"/>
              </a:rPr>
              <a:t>Lily Han (Director, Rockefeller Foundation)</a:t>
            </a:r>
          </a:p>
          <a:p>
            <a:pPr marL="180000" indent="-180000">
              <a:spcBef>
                <a:spcPts val="0"/>
              </a:spcBef>
              <a:buClr>
                <a:schemeClr val="accent6"/>
              </a:buClr>
              <a:buFont typeface="Arial" panose="020B0604020202020204" pitchFamily="34" charset="0"/>
              <a:buChar char="•"/>
            </a:pPr>
            <a:r>
              <a:rPr lang="en-GB" sz="1100" dirty="0">
                <a:solidFill>
                  <a:schemeClr val="tx1"/>
                </a:solidFill>
                <a:latin typeface="+mn-lt"/>
              </a:rPr>
              <a:t>Dorothée Herr* (Senior Associate, </a:t>
            </a:r>
            <a:r>
              <a:rPr lang="en-GB" sz="1100" dirty="0" err="1">
                <a:solidFill>
                  <a:schemeClr val="tx1"/>
                </a:solidFill>
                <a:latin typeface="+mn-lt"/>
              </a:rPr>
              <a:t>NatureMarkets</a:t>
            </a:r>
            <a:r>
              <a:rPr lang="en-GB" sz="1100" dirty="0">
                <a:solidFill>
                  <a:schemeClr val="tx1"/>
                </a:solidFill>
                <a:latin typeface="+mn-lt"/>
              </a:rPr>
              <a:t>)</a:t>
            </a:r>
          </a:p>
          <a:p>
            <a:pPr marL="180000" indent="-180000">
              <a:spcBef>
                <a:spcPts val="0"/>
              </a:spcBef>
              <a:buClr>
                <a:schemeClr val="accent6"/>
              </a:buClr>
              <a:buFont typeface="Arial" panose="020B0604020202020204" pitchFamily="34" charset="0"/>
              <a:buChar char="•"/>
            </a:pPr>
            <a:r>
              <a:rPr lang="en-GB" sz="1100" dirty="0">
                <a:solidFill>
                  <a:schemeClr val="tx1"/>
                </a:solidFill>
                <a:latin typeface="+mn-lt"/>
              </a:rPr>
              <a:t>Bart van </a:t>
            </a:r>
            <a:r>
              <a:rPr lang="en-GB" sz="1100" dirty="0" err="1">
                <a:solidFill>
                  <a:schemeClr val="tx1"/>
                </a:solidFill>
                <a:latin typeface="+mn-lt"/>
              </a:rPr>
              <a:t>Eyk</a:t>
            </a:r>
            <a:r>
              <a:rPr lang="en-GB" sz="1100" dirty="0">
                <a:solidFill>
                  <a:schemeClr val="tx1"/>
                </a:solidFill>
                <a:latin typeface="+mn-lt"/>
              </a:rPr>
              <a:t> (Managing Director, VP Capital)</a:t>
            </a:r>
          </a:p>
          <a:p>
            <a:pPr marL="180000" indent="-180000">
              <a:spcBef>
                <a:spcPts val="0"/>
              </a:spcBef>
              <a:buClr>
                <a:schemeClr val="accent6"/>
              </a:buClr>
              <a:buFont typeface="Arial" panose="020B0604020202020204" pitchFamily="34" charset="0"/>
              <a:buChar char="•"/>
            </a:pPr>
            <a:r>
              <a:rPr lang="en-GB" sz="1100" dirty="0">
                <a:solidFill>
                  <a:schemeClr val="tx1"/>
                </a:solidFill>
                <a:latin typeface="+mn-lt"/>
              </a:rPr>
              <a:t>Lauren </a:t>
            </a:r>
            <a:r>
              <a:rPr lang="en-GB" sz="1100" dirty="0" err="1">
                <a:solidFill>
                  <a:schemeClr val="tx1"/>
                </a:solidFill>
                <a:latin typeface="+mn-lt"/>
              </a:rPr>
              <a:t>Verstandig</a:t>
            </a:r>
            <a:r>
              <a:rPr lang="en-GB" sz="1100" dirty="0">
                <a:solidFill>
                  <a:schemeClr val="tx1"/>
                </a:solidFill>
                <a:latin typeface="+mn-lt"/>
              </a:rPr>
              <a:t>* (Managing Director, </a:t>
            </a:r>
            <a:r>
              <a:rPr lang="en-GB" sz="1100" dirty="0" err="1">
                <a:solidFill>
                  <a:schemeClr val="tx1"/>
                </a:solidFill>
                <a:latin typeface="+mn-lt"/>
              </a:rPr>
              <a:t>NatureVest</a:t>
            </a:r>
            <a:r>
              <a:rPr lang="en-GB" sz="1100" dirty="0">
                <a:solidFill>
                  <a:schemeClr val="tx1"/>
                </a:solidFill>
                <a:latin typeface="+mn-lt"/>
              </a:rPr>
              <a:t>/TNC)</a:t>
            </a:r>
          </a:p>
          <a:p>
            <a:pPr>
              <a:buClr>
                <a:schemeClr val="accent6"/>
              </a:buClr>
            </a:pPr>
            <a:r>
              <a:rPr lang="en-GB" sz="1000" dirty="0">
                <a:solidFill>
                  <a:schemeClr val="tx1"/>
                </a:solidFill>
                <a:latin typeface="+mn-lt"/>
              </a:rPr>
              <a:t>* from design call 2</a:t>
            </a:r>
          </a:p>
          <a:p>
            <a:pPr marL="180000" indent="-180000">
              <a:spcBef>
                <a:spcPts val="0"/>
              </a:spcBef>
            </a:pPr>
            <a:endParaRPr lang="en-GB" dirty="0">
              <a:solidFill>
                <a:schemeClr val="accent6"/>
              </a:solidFill>
              <a:latin typeface="+mj-lt"/>
            </a:endParaRPr>
          </a:p>
        </p:txBody>
      </p:sp>
      <p:sp>
        <p:nvSpPr>
          <p:cNvPr id="8" name="Rectangle 7">
            <a:extLst>
              <a:ext uri="{FF2B5EF4-FFF2-40B4-BE49-F238E27FC236}">
                <a16:creationId xmlns:a16="http://schemas.microsoft.com/office/drawing/2014/main" id="{7C006468-87F2-A986-A2A8-72094F40ECA1}"/>
              </a:ext>
            </a:extLst>
          </p:cNvPr>
          <p:cNvSpPr/>
          <p:nvPr/>
        </p:nvSpPr>
        <p:spPr>
          <a:xfrm>
            <a:off x="4485529" y="5633049"/>
            <a:ext cx="5760000" cy="6970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2" rtlCol="0" anchor="t"/>
          <a:lstStyle/>
          <a:p>
            <a:pPr marL="180000" indent="-180000">
              <a:lnSpc>
                <a:spcPct val="150000"/>
              </a:lnSpc>
              <a:spcBef>
                <a:spcPts val="1000"/>
              </a:spcBef>
              <a:buClr>
                <a:schemeClr val="accent6"/>
              </a:buClr>
              <a:buFont typeface="Arial" panose="020B0604020202020204" pitchFamily="34" charset="0"/>
              <a:buChar char="•"/>
            </a:pPr>
            <a:r>
              <a:rPr lang="en-GB" sz="1100">
                <a:solidFill>
                  <a:schemeClr val="tx1"/>
                </a:solidFill>
              </a:rPr>
              <a:t>Convergence (Window 1)</a:t>
            </a:r>
          </a:p>
          <a:p>
            <a:pPr marL="180000" indent="-180000">
              <a:lnSpc>
                <a:spcPct val="150000"/>
              </a:lnSpc>
              <a:buClr>
                <a:schemeClr val="accent6"/>
              </a:buClr>
              <a:buFont typeface="Arial" panose="020B0604020202020204" pitchFamily="34" charset="0"/>
              <a:buChar char="•"/>
            </a:pPr>
            <a:r>
              <a:rPr lang="en-GB" sz="1100" err="1">
                <a:solidFill>
                  <a:schemeClr val="tx1"/>
                </a:solidFill>
              </a:rPr>
              <a:t>Broadpeak</a:t>
            </a:r>
            <a:r>
              <a:rPr lang="en-GB" sz="1100">
                <a:solidFill>
                  <a:schemeClr val="tx1"/>
                </a:solidFill>
              </a:rPr>
              <a:t> (Window 2)</a:t>
            </a:r>
          </a:p>
          <a:p>
            <a:pPr marL="180000" indent="-180000">
              <a:lnSpc>
                <a:spcPct val="150000"/>
              </a:lnSpc>
              <a:buClr>
                <a:schemeClr val="accent6"/>
              </a:buClr>
              <a:buFont typeface="Arial" panose="020B0604020202020204" pitchFamily="34" charset="0"/>
              <a:buChar char="•"/>
            </a:pPr>
            <a:r>
              <a:rPr lang="en-GB" sz="1100">
                <a:solidFill>
                  <a:schemeClr val="tx1"/>
                </a:solidFill>
              </a:rPr>
              <a:t>Impact Capital Advisory (results framework)</a:t>
            </a:r>
            <a:endParaRPr lang="en-GB" sz="1200">
              <a:solidFill>
                <a:schemeClr val="accent6"/>
              </a:solidFill>
            </a:endParaRPr>
          </a:p>
        </p:txBody>
      </p:sp>
    </p:spTree>
    <p:extLst>
      <p:ext uri="{BB962C8B-B14F-4D97-AF65-F5344CB8AC3E}">
        <p14:creationId xmlns:p14="http://schemas.microsoft.com/office/powerpoint/2010/main" val="232518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448F598D-A627-4E48-86C5-7400848A8EB2}"/>
              </a:ext>
            </a:extLst>
          </p:cNvPr>
          <p:cNvSpPr txBox="1">
            <a:spLocks/>
          </p:cNvSpPr>
          <p:nvPr/>
        </p:nvSpPr>
        <p:spPr>
          <a:xfrm>
            <a:off x="0" y="-1"/>
            <a:ext cx="12192000" cy="914400"/>
          </a:xfrm>
          <a:prstGeom prst="rect">
            <a:avLst/>
          </a:prstGeom>
          <a:solidFill>
            <a:schemeClr val="accent6">
              <a:lumMod val="20000"/>
              <a:lumOff val="80000"/>
            </a:schemeClr>
          </a:solidFill>
        </p:spPr>
        <p:txBody>
          <a:bodyPr vert="horz" lIns="0" tIns="0" rIns="0" bIns="0" rtlCol="0" anchor="ctr" anchorCtr="0">
            <a:noAutofit/>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2000" kern="1200">
                <a:solidFill>
                  <a:schemeClr val="tx1"/>
                </a:solidFill>
                <a:latin typeface="+mn-lt"/>
                <a:ea typeface="+mn-ea"/>
                <a:cs typeface="+mn-cs"/>
              </a:defRPr>
            </a:lvl6pPr>
            <a:lvl7pPr marL="2743200" algn="l" defTabSz="457200" rtl="0" eaLnBrk="1" latinLnBrk="0" hangingPunct="1">
              <a:defRPr sz="2000" kern="1200">
                <a:solidFill>
                  <a:schemeClr val="tx1"/>
                </a:solidFill>
                <a:latin typeface="+mn-lt"/>
                <a:ea typeface="+mn-ea"/>
                <a:cs typeface="+mn-cs"/>
              </a:defRPr>
            </a:lvl7pPr>
            <a:lvl8pPr marL="3200400" algn="l" defTabSz="457200" rtl="0" eaLnBrk="1" latinLnBrk="0" hangingPunct="1">
              <a:defRPr sz="2000" kern="1200">
                <a:solidFill>
                  <a:schemeClr val="tx1"/>
                </a:solidFill>
                <a:latin typeface="+mn-lt"/>
                <a:ea typeface="+mn-ea"/>
                <a:cs typeface="+mn-cs"/>
              </a:defRPr>
            </a:lvl8pPr>
            <a:lvl9pPr marL="3657600" algn="l" defTabSz="457200" rtl="0" eaLnBrk="1" latinLnBrk="0" hangingPunct="1">
              <a:defRPr sz="2000" kern="1200">
                <a:solidFill>
                  <a:schemeClr val="tx1"/>
                </a:solidFill>
                <a:latin typeface="+mn-lt"/>
                <a:ea typeface="+mn-ea"/>
                <a:cs typeface="+mn-cs"/>
              </a:defRPr>
            </a:lvl9pPr>
          </a:lstStyle>
          <a:p>
            <a:pPr algn="ctr"/>
            <a:r>
              <a:rPr lang="en-US" sz="2400" dirty="0">
                <a:solidFill>
                  <a:srgbClr val="000000"/>
                </a:solidFill>
                <a:latin typeface="Arial" panose="020B0604020202020204" pitchFamily="34" charset="0"/>
                <a:cs typeface="Arial" panose="020B0604020202020204" pitchFamily="34" charset="0"/>
              </a:rPr>
              <a:t>Switzerland’s International Cooperation Strategy 2025-28: What’s New for SECO?</a:t>
            </a:r>
            <a:endParaRPr lang="en-US" sz="2400" b="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E0A28A4B-BCE2-4721-BA26-B9C7CFDC07B5}"/>
              </a:ext>
            </a:extLst>
          </p:cNvPr>
          <p:cNvPicPr>
            <a:picLocks noChangeAspect="1"/>
          </p:cNvPicPr>
          <p:nvPr/>
        </p:nvPicPr>
        <p:blipFill rotWithShape="1">
          <a:blip r:embed="rId2">
            <a:duotone>
              <a:schemeClr val="accent6">
                <a:shade val="45000"/>
                <a:satMod val="135000"/>
              </a:schemeClr>
              <a:prstClr val="white"/>
            </a:duotone>
          </a:blip>
          <a:srcRect t="298" b="1509"/>
          <a:stretch/>
        </p:blipFill>
        <p:spPr>
          <a:xfrm>
            <a:off x="3397788" y="1325880"/>
            <a:ext cx="5396425" cy="5120640"/>
          </a:xfrm>
          <a:prstGeom prst="rect">
            <a:avLst/>
          </a:prstGeom>
        </p:spPr>
      </p:pic>
    </p:spTree>
    <p:extLst>
      <p:ext uri="{BB962C8B-B14F-4D97-AF65-F5344CB8AC3E}">
        <p14:creationId xmlns:p14="http://schemas.microsoft.com/office/powerpoint/2010/main" val="134428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7E1B9E-18E7-38C5-F8EB-05668412FF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0"/>
            <a:ext cx="12191999" cy="6857990"/>
          </a:xfrm>
          <a:prstGeom prst="rect">
            <a:avLst/>
          </a:prstGeom>
        </p:spPr>
      </p:pic>
      <p:sp>
        <p:nvSpPr>
          <p:cNvPr id="2" name="Title 1">
            <a:extLst>
              <a:ext uri="{FF2B5EF4-FFF2-40B4-BE49-F238E27FC236}">
                <a16:creationId xmlns:a16="http://schemas.microsoft.com/office/drawing/2014/main" id="{918B12AA-7FD0-4189-0D29-4E30F6165A1D}"/>
              </a:ext>
            </a:extLst>
          </p:cNvPr>
          <p:cNvSpPr>
            <a:spLocks noGrp="1"/>
          </p:cNvSpPr>
          <p:nvPr>
            <p:ph type="ctrTitle"/>
          </p:nvPr>
        </p:nvSpPr>
        <p:spPr>
          <a:xfrm>
            <a:off x="618465" y="1368332"/>
            <a:ext cx="10656891" cy="3902673"/>
          </a:xfrm>
        </p:spPr>
        <p:txBody>
          <a:bodyPr anchor="t">
            <a:normAutofit/>
          </a:bodyPr>
          <a:lstStyle/>
          <a:p>
            <a:pPr algn="l"/>
            <a:r>
              <a:rPr lang="en-GB" sz="5400" b="1">
                <a:solidFill>
                  <a:srgbClr val="FFFFFF"/>
                </a:solidFill>
                <a:latin typeface="Gogh Extra Bold" pitchFamily="2" charset="0"/>
                <a:cs typeface="Arial" panose="020B0604020202020204" pitchFamily="34" charset="0"/>
              </a:rPr>
              <a:t>SDG Impact Finance Initiative</a:t>
            </a:r>
          </a:p>
        </p:txBody>
      </p:sp>
      <p:sp>
        <p:nvSpPr>
          <p:cNvPr id="3" name="Subtitle 2">
            <a:extLst>
              <a:ext uri="{FF2B5EF4-FFF2-40B4-BE49-F238E27FC236}">
                <a16:creationId xmlns:a16="http://schemas.microsoft.com/office/drawing/2014/main" id="{BE3511FE-414A-FDC8-03C0-BB320EEC9ACD}"/>
              </a:ext>
            </a:extLst>
          </p:cNvPr>
          <p:cNvSpPr>
            <a:spLocks noGrp="1"/>
          </p:cNvSpPr>
          <p:nvPr>
            <p:ph type="subTitle" idx="1"/>
          </p:nvPr>
        </p:nvSpPr>
        <p:spPr>
          <a:xfrm>
            <a:off x="618465" y="2371530"/>
            <a:ext cx="10678296" cy="268948"/>
          </a:xfrm>
        </p:spPr>
        <p:txBody>
          <a:bodyPr anchor="b">
            <a:normAutofit fontScale="25000" lnSpcReduction="20000"/>
          </a:bodyPr>
          <a:lstStyle/>
          <a:p>
            <a:pPr algn="l"/>
            <a:r>
              <a:rPr lang="en-US" sz="9600" b="0" i="0">
                <a:solidFill>
                  <a:srgbClr val="FFFFFF"/>
                </a:solidFill>
                <a:effectLst/>
                <a:latin typeface="Gogh"/>
                <a:cs typeface="Arial" panose="020B0604020202020204" pitchFamily="34" charset="0"/>
              </a:rPr>
              <a:t>Catalyzing private </a:t>
            </a:r>
            <a:r>
              <a:rPr lang="en-US" sz="9600">
                <a:solidFill>
                  <a:srgbClr val="FFFFFF"/>
                </a:solidFill>
                <a:latin typeface="Gogh"/>
                <a:cs typeface="Arial" panose="020B0604020202020204" pitchFamily="34" charset="0"/>
              </a:rPr>
              <a:t>c</a:t>
            </a:r>
            <a:r>
              <a:rPr lang="en-US" sz="9600" b="0" i="0">
                <a:solidFill>
                  <a:srgbClr val="FFFFFF"/>
                </a:solidFill>
                <a:effectLst/>
                <a:latin typeface="Gogh"/>
                <a:cs typeface="Arial" panose="020B0604020202020204" pitchFamily="34" charset="0"/>
              </a:rPr>
              <a:t>apital for </a:t>
            </a:r>
            <a:r>
              <a:rPr lang="en-US" sz="9600">
                <a:solidFill>
                  <a:srgbClr val="FFFFFF"/>
                </a:solidFill>
                <a:latin typeface="Gogh"/>
                <a:cs typeface="Arial" panose="020B0604020202020204" pitchFamily="34" charset="0"/>
              </a:rPr>
              <a:t>impact</a:t>
            </a:r>
            <a:endParaRPr lang="en-GB" sz="9600">
              <a:solidFill>
                <a:srgbClr val="FFFFFF"/>
              </a:solidFill>
              <a:latin typeface="Gogh"/>
              <a:cs typeface="Arial" panose="020B0604020202020204" pitchFamily="34" charset="0"/>
            </a:endParaRPr>
          </a:p>
          <a:p>
            <a:pPr algn="l"/>
            <a:endParaRPr lang="en-GB">
              <a:solidFill>
                <a:srgbClr val="FFFFFF"/>
              </a:solidFill>
            </a:endParaRPr>
          </a:p>
        </p:txBody>
      </p:sp>
      <p:pic>
        <p:nvPicPr>
          <p:cNvPr id="7" name="Picture 6" descr="A black background with white text&#10;&#10;Description automatically generated with low confidence">
            <a:extLst>
              <a:ext uri="{FF2B5EF4-FFF2-40B4-BE49-F238E27FC236}">
                <a16:creationId xmlns:a16="http://schemas.microsoft.com/office/drawing/2014/main" id="{AC05A614-3106-F5AE-5BD0-AB0080F61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872" y="5380336"/>
            <a:ext cx="2319811" cy="1126365"/>
          </a:xfrm>
          <a:prstGeom prst="rect">
            <a:avLst/>
          </a:prstGeom>
        </p:spPr>
      </p:pic>
    </p:spTree>
    <p:extLst>
      <p:ext uri="{BB962C8B-B14F-4D97-AF65-F5344CB8AC3E}">
        <p14:creationId xmlns:p14="http://schemas.microsoft.com/office/powerpoint/2010/main" val="272149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7478A73D-72BE-F1CD-D7FC-7C1D60FACA0E}"/>
              </a:ext>
            </a:extLst>
          </p:cNvPr>
          <p:cNvPicPr>
            <a:picLocks noChangeAspect="1"/>
          </p:cNvPicPr>
          <p:nvPr/>
        </p:nvPicPr>
        <p:blipFill>
          <a:blip r:embed="rId2">
            <a:duotone>
              <a:schemeClr val="bg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60950" y="772476"/>
            <a:ext cx="3791418" cy="5760000"/>
          </a:xfrm>
          <a:prstGeom prst="rect">
            <a:avLst/>
          </a:prstGeom>
          <a:noFill/>
          <a:ln w="12700">
            <a:solidFill>
              <a:schemeClr val="bg1"/>
            </a:solidFill>
            <a:miter lim="400000"/>
          </a:ln>
        </p:spPr>
      </p:pic>
      <p:sp>
        <p:nvSpPr>
          <p:cNvPr id="3" name="Titel 2">
            <a:extLst>
              <a:ext uri="{FF2B5EF4-FFF2-40B4-BE49-F238E27FC236}">
                <a16:creationId xmlns:a16="http://schemas.microsoft.com/office/drawing/2014/main" id="{5697195A-C9D7-88A2-77AD-DF4875A31DB7}"/>
              </a:ext>
            </a:extLst>
          </p:cNvPr>
          <p:cNvSpPr>
            <a:spLocks noGrp="1"/>
          </p:cNvSpPr>
          <p:nvPr>
            <p:ph type="title"/>
          </p:nvPr>
        </p:nvSpPr>
        <p:spPr>
          <a:xfrm>
            <a:off x="880949" y="808096"/>
            <a:ext cx="10032608" cy="543807"/>
          </a:xfrm>
        </p:spPr>
        <p:txBody>
          <a:bodyPr lIns="0" tIns="0" rIns="0" bIns="0" anchor="t"/>
          <a:lstStyle/>
          <a:p>
            <a:r>
              <a:rPr lang="de-DE" b="1" dirty="0">
                <a:solidFill>
                  <a:schemeClr val="accent2"/>
                </a:solidFill>
              </a:rPr>
              <a:t>Scaling Impact Investing </a:t>
            </a:r>
          </a:p>
        </p:txBody>
      </p:sp>
      <p:pic>
        <p:nvPicPr>
          <p:cNvPr id="10" name="Image" descr="Image">
            <a:extLst>
              <a:ext uri="{FF2B5EF4-FFF2-40B4-BE49-F238E27FC236}">
                <a16:creationId xmlns:a16="http://schemas.microsoft.com/office/drawing/2014/main" id="{F4C87DF7-918E-AA4F-2FA7-666B5545D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272" y="5778000"/>
            <a:ext cx="473928" cy="720000"/>
          </a:xfrm>
          <a:prstGeom prst="rect">
            <a:avLst/>
          </a:prstGeom>
          <a:ln w="12700">
            <a:miter lim="400000"/>
          </a:ln>
        </p:spPr>
      </p:pic>
      <p:pic>
        <p:nvPicPr>
          <p:cNvPr id="8" name="Picture 7">
            <a:extLst>
              <a:ext uri="{FF2B5EF4-FFF2-40B4-BE49-F238E27FC236}">
                <a16:creationId xmlns:a16="http://schemas.microsoft.com/office/drawing/2014/main" id="{FE519239-60DE-AD72-CCE3-F62613A6E772}"/>
              </a:ext>
            </a:extLst>
          </p:cNvPr>
          <p:cNvPicPr>
            <a:picLocks noChangeAspect="1"/>
          </p:cNvPicPr>
          <p:nvPr/>
        </p:nvPicPr>
        <p:blipFill>
          <a:blip r:embed="rId3"/>
          <a:stretch>
            <a:fillRect/>
          </a:stretch>
        </p:blipFill>
        <p:spPr>
          <a:xfrm>
            <a:off x="175002" y="1750962"/>
            <a:ext cx="6978492" cy="3746600"/>
          </a:xfrm>
          <a:prstGeom prst="rect">
            <a:avLst/>
          </a:prstGeom>
        </p:spPr>
      </p:pic>
      <p:sp>
        <p:nvSpPr>
          <p:cNvPr id="12" name="Content Placeholder 11">
            <a:extLst>
              <a:ext uri="{FF2B5EF4-FFF2-40B4-BE49-F238E27FC236}">
                <a16:creationId xmlns:a16="http://schemas.microsoft.com/office/drawing/2014/main" id="{FD27745C-6BFD-2589-B740-02EF06AAB017}"/>
              </a:ext>
            </a:extLst>
          </p:cNvPr>
          <p:cNvSpPr>
            <a:spLocks noGrp="1"/>
          </p:cNvSpPr>
          <p:nvPr>
            <p:ph idx="10"/>
          </p:nvPr>
        </p:nvSpPr>
        <p:spPr>
          <a:xfrm>
            <a:off x="6998553" y="1517947"/>
            <a:ext cx="4751964" cy="1274266"/>
          </a:xfrm>
        </p:spPr>
        <p:txBody>
          <a:bodyPr>
            <a:normAutofit fontScale="55000" lnSpcReduction="20000"/>
          </a:bodyPr>
          <a:lstStyle/>
          <a:p>
            <a:r>
              <a:rPr lang="en-GB" dirty="0"/>
              <a:t>SIFI’s mission is</a:t>
            </a:r>
            <a:r>
              <a:rPr lang="en-US" dirty="0">
                <a:solidFill>
                  <a:schemeClr val="tx1"/>
                </a:solidFill>
              </a:rPr>
              <a:t> to mobilize </a:t>
            </a:r>
            <a:r>
              <a:rPr lang="en-US" b="1" dirty="0">
                <a:solidFill>
                  <a:srgbClr val="F36F26"/>
                </a:solidFill>
              </a:rPr>
              <a:t>CHF 1 billion in private investment to help deliver the SDGs </a:t>
            </a:r>
            <a:r>
              <a:rPr lang="en-US" dirty="0">
                <a:solidFill>
                  <a:schemeClr val="tx1"/>
                </a:solidFill>
              </a:rPr>
              <a:t>by mainstreaming </a:t>
            </a:r>
            <a:r>
              <a:rPr lang="en-GB" dirty="0"/>
              <a:t> impact investing in developing economies. </a:t>
            </a:r>
          </a:p>
          <a:p>
            <a:r>
              <a:rPr lang="en-US" dirty="0">
                <a:solidFill>
                  <a:schemeClr val="accent2"/>
                </a:solidFill>
                <a:latin typeface="+mj-lt"/>
              </a:rPr>
              <a:t>How? </a:t>
            </a:r>
            <a:r>
              <a:rPr lang="en-US" dirty="0"/>
              <a:t>We leverage </a:t>
            </a:r>
            <a:r>
              <a:rPr lang="en-US" b="1" dirty="0">
                <a:solidFill>
                  <a:srgbClr val="F36F26"/>
                </a:solidFill>
              </a:rPr>
              <a:t>public and philanthropic </a:t>
            </a:r>
            <a:r>
              <a:rPr lang="en-US" dirty="0"/>
              <a:t>funds</a:t>
            </a:r>
            <a:r>
              <a:rPr lang="en-US" dirty="0">
                <a:solidFill>
                  <a:schemeClr val="tx1"/>
                </a:solidFill>
              </a:rPr>
              <a:t> to bring more impact financing products to the market, support them to become investment ready and to scale by lowering the risks of private investors. </a:t>
            </a:r>
            <a:br>
              <a:rPr lang="en-US" dirty="0">
                <a:solidFill>
                  <a:schemeClr val="tx1"/>
                </a:solidFill>
              </a:rPr>
            </a:br>
            <a:r>
              <a:rPr lang="en-US" dirty="0">
                <a:solidFill>
                  <a:schemeClr val="accent2"/>
                </a:solidFill>
                <a:latin typeface="+mj-lt"/>
              </a:rPr>
              <a:t>Our end goal: </a:t>
            </a:r>
            <a:r>
              <a:rPr lang="en-US" dirty="0">
                <a:solidFill>
                  <a:schemeClr val="tx1"/>
                </a:solidFill>
              </a:rPr>
              <a:t>to help shift social and environmental impact from niche to scale, through the mobilization of greater private sector investment. </a:t>
            </a:r>
            <a:endParaRPr lang="de-DE" dirty="0"/>
          </a:p>
          <a:p>
            <a:endParaRPr lang="en-US" dirty="0">
              <a:solidFill>
                <a:schemeClr val="tx1"/>
              </a:solidFill>
            </a:endParaRP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LID4096" dirty="0"/>
          </a:p>
        </p:txBody>
      </p:sp>
      <p:sp>
        <p:nvSpPr>
          <p:cNvPr id="13" name="TextBox 12">
            <a:extLst>
              <a:ext uri="{FF2B5EF4-FFF2-40B4-BE49-F238E27FC236}">
                <a16:creationId xmlns:a16="http://schemas.microsoft.com/office/drawing/2014/main" id="{1F9B4DC7-3813-BEEE-9BFC-AB2D7BD032A2}"/>
              </a:ext>
            </a:extLst>
          </p:cNvPr>
          <p:cNvSpPr txBox="1"/>
          <p:nvPr/>
        </p:nvSpPr>
        <p:spPr>
          <a:xfrm>
            <a:off x="4556295" y="5630608"/>
            <a:ext cx="2442258" cy="461665"/>
          </a:xfrm>
          <a:prstGeom prst="rect">
            <a:avLst/>
          </a:prstGeom>
          <a:noFill/>
        </p:spPr>
        <p:txBody>
          <a:bodyPr wrap="square" rtlCol="0">
            <a:spAutoFit/>
          </a:bodyPr>
          <a:lstStyle/>
          <a:p>
            <a:r>
              <a:rPr lang="en-GB" sz="1200" b="1"/>
              <a:t>Source: </a:t>
            </a:r>
            <a:r>
              <a:rPr lang="en-GB" sz="1200" b="1" err="1"/>
              <a:t>Tameo</a:t>
            </a:r>
            <a:r>
              <a:rPr lang="en-GB" sz="1200" b="1"/>
              <a:t>, Private Asset Impact Fund report 2023  </a:t>
            </a:r>
            <a:endParaRPr lang="LID4096" sz="1200" b="1"/>
          </a:p>
        </p:txBody>
      </p:sp>
    </p:spTree>
    <p:extLst>
      <p:ext uri="{BB962C8B-B14F-4D97-AF65-F5344CB8AC3E}">
        <p14:creationId xmlns:p14="http://schemas.microsoft.com/office/powerpoint/2010/main" val="308401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D073D66-343B-5BED-6999-8138EB5582A5}"/>
              </a:ext>
            </a:extLst>
          </p:cNvPr>
          <p:cNvSpPr/>
          <p:nvPr/>
        </p:nvSpPr>
        <p:spPr>
          <a:xfrm>
            <a:off x="0" y="2232000"/>
            <a:ext cx="12192000" cy="462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4" name="Inhaltsplatzhalter 3">
            <a:extLst>
              <a:ext uri="{FF2B5EF4-FFF2-40B4-BE49-F238E27FC236}">
                <a16:creationId xmlns:a16="http://schemas.microsoft.com/office/drawing/2014/main" id="{485898D8-9DE9-014C-6376-1EF2B1C6D7A5}"/>
              </a:ext>
            </a:extLst>
          </p:cNvPr>
          <p:cNvSpPr>
            <a:spLocks noGrp="1"/>
          </p:cNvSpPr>
          <p:nvPr>
            <p:ph idx="10"/>
          </p:nvPr>
        </p:nvSpPr>
        <p:spPr>
          <a:xfrm>
            <a:off x="899999" y="1706975"/>
            <a:ext cx="9721109" cy="378783"/>
          </a:xfrm>
        </p:spPr>
        <p:txBody>
          <a:bodyPr/>
          <a:lstStyle/>
          <a:p>
            <a:r>
              <a:rPr lang="en-GB" dirty="0"/>
              <a:t>Our journey takes three critical pathways </a:t>
            </a:r>
            <a:r>
              <a:rPr lang="en-US" dirty="0"/>
              <a:t>to achieve impact and drive positive change.</a:t>
            </a:r>
            <a:endParaRPr lang="en-GB" dirty="0"/>
          </a:p>
        </p:txBody>
      </p:sp>
      <p:sp>
        <p:nvSpPr>
          <p:cNvPr id="33" name="Titel 2">
            <a:extLst>
              <a:ext uri="{FF2B5EF4-FFF2-40B4-BE49-F238E27FC236}">
                <a16:creationId xmlns:a16="http://schemas.microsoft.com/office/drawing/2014/main" id="{78240CA6-1CF0-9DC1-C78B-B2A321B0FAC7}"/>
              </a:ext>
            </a:extLst>
          </p:cNvPr>
          <p:cNvSpPr txBox="1">
            <a:spLocks/>
          </p:cNvSpPr>
          <p:nvPr/>
        </p:nvSpPr>
        <p:spPr>
          <a:xfrm>
            <a:off x="899999" y="986976"/>
            <a:ext cx="8537077" cy="543807"/>
          </a:xfrm>
          <a:prstGeom prst="rect">
            <a:avLst/>
          </a:prstGeom>
        </p:spPr>
        <p:txBody>
          <a:bodyPr lIns="0" tIns="0" rIns="0" bIns="0"/>
          <a:lstStyle>
            <a:lvl1pPr algn="l" defTabSz="914400" rtl="0" eaLnBrk="1" latinLnBrk="0" hangingPunct="1">
              <a:lnSpc>
                <a:spcPct val="90000"/>
              </a:lnSpc>
              <a:spcBef>
                <a:spcPct val="0"/>
              </a:spcBef>
              <a:buNone/>
              <a:defRPr sz="3600" kern="1200">
                <a:solidFill>
                  <a:srgbClr val="1A1A1A"/>
                </a:solidFill>
                <a:latin typeface="Gogh"/>
                <a:ea typeface="+mj-ea"/>
                <a:cs typeface="+mj-cs"/>
              </a:defRPr>
            </a:lvl1pPr>
          </a:lstStyle>
          <a:p>
            <a:r>
              <a:rPr lang="en-GB" dirty="0">
                <a:solidFill>
                  <a:schemeClr val="accent1"/>
                </a:solidFill>
              </a:rPr>
              <a:t>Our solution</a:t>
            </a:r>
          </a:p>
          <a:p>
            <a:endParaRPr lang="de-DE" b="1" dirty="0">
              <a:solidFill>
                <a:schemeClr val="accent1"/>
              </a:solidFill>
            </a:endParaRPr>
          </a:p>
        </p:txBody>
      </p:sp>
      <p:sp>
        <p:nvSpPr>
          <p:cNvPr id="2" name="Rectangle 1">
            <a:extLst>
              <a:ext uri="{FF2B5EF4-FFF2-40B4-BE49-F238E27FC236}">
                <a16:creationId xmlns:a16="http://schemas.microsoft.com/office/drawing/2014/main" id="{04603344-90B8-65CC-80FB-BE205170077E}"/>
              </a:ext>
            </a:extLst>
          </p:cNvPr>
          <p:cNvSpPr/>
          <p:nvPr/>
        </p:nvSpPr>
        <p:spPr>
          <a:xfrm>
            <a:off x="1323584" y="2554210"/>
            <a:ext cx="2880000" cy="4113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0" rIns="108000" rtlCol="0" anchor="t"/>
          <a:lstStyle/>
          <a:p>
            <a:pPr algn="ctr">
              <a:spcAft>
                <a:spcPts val="600"/>
              </a:spcAft>
            </a:pPr>
            <a:r>
              <a:rPr lang="en-GB" sz="1400" dirty="0">
                <a:solidFill>
                  <a:srgbClr val="1A1A1A"/>
                </a:solidFill>
                <a:latin typeface="Montserrat SemiBold" panose="00000700000000000000" pitchFamily="2" charset="0"/>
              </a:rPr>
              <a:t>Sparking innovation</a:t>
            </a:r>
            <a:br>
              <a:rPr lang="en-GB" sz="1400" dirty="0">
                <a:solidFill>
                  <a:srgbClr val="1A1A1A"/>
                </a:solidFill>
                <a:latin typeface="Montserrat SemiBold" panose="00000700000000000000" pitchFamily="2" charset="0"/>
              </a:rPr>
            </a:br>
            <a:r>
              <a:rPr lang="en-GB" sz="1400" dirty="0">
                <a:solidFill>
                  <a:srgbClr val="1A1A1A"/>
                </a:solidFill>
                <a:latin typeface="Montserrat SemiBold" panose="00000700000000000000" pitchFamily="2" charset="0"/>
              </a:rPr>
              <a:t> 2 </a:t>
            </a:r>
            <a:r>
              <a:rPr lang="en-GB" sz="1400" dirty="0" err="1">
                <a:solidFill>
                  <a:srgbClr val="1A1A1A"/>
                </a:solidFill>
                <a:latin typeface="Montserrat SemiBold" panose="00000700000000000000" pitchFamily="2" charset="0"/>
              </a:rPr>
              <a:t>CfPs</a:t>
            </a:r>
            <a:r>
              <a:rPr lang="en-GB" sz="1400" dirty="0">
                <a:solidFill>
                  <a:srgbClr val="1A1A1A"/>
                </a:solidFill>
                <a:latin typeface="Montserrat SemiBold" panose="00000700000000000000" pitchFamily="2" charset="0"/>
              </a:rPr>
              <a:t> per year -  &lt; USD 2 m each</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 kick-starting promising, impactful ideas </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traditional and repayable grants</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feasibility studies, proof of concept and expansion grants.</a:t>
            </a:r>
            <a:endParaRPr lang="en-GB" sz="1400" dirty="0">
              <a:solidFill>
                <a:srgbClr val="1A1A1A"/>
              </a:solidFill>
              <a:latin typeface="Montserrat Light" panose="00000400000000000000" pitchFamily="2" charset="0"/>
            </a:endParaRPr>
          </a:p>
        </p:txBody>
      </p:sp>
      <p:sp>
        <p:nvSpPr>
          <p:cNvPr id="3" name="Oval 2">
            <a:extLst>
              <a:ext uri="{FF2B5EF4-FFF2-40B4-BE49-F238E27FC236}">
                <a16:creationId xmlns:a16="http://schemas.microsoft.com/office/drawing/2014/main" id="{802D8613-3ABF-8A36-AB18-A84F053ED475}"/>
              </a:ext>
            </a:extLst>
          </p:cNvPr>
          <p:cNvSpPr/>
          <p:nvPr/>
        </p:nvSpPr>
        <p:spPr>
          <a:xfrm>
            <a:off x="2403584" y="2761570"/>
            <a:ext cx="720000" cy="721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Gogh Extra Bold" pitchFamily="2" charset="0"/>
              </a:rPr>
              <a:t>1</a:t>
            </a:r>
          </a:p>
        </p:txBody>
      </p:sp>
      <p:sp>
        <p:nvSpPr>
          <p:cNvPr id="5" name="Rectangle 4">
            <a:extLst>
              <a:ext uri="{FF2B5EF4-FFF2-40B4-BE49-F238E27FC236}">
                <a16:creationId xmlns:a16="http://schemas.microsoft.com/office/drawing/2014/main" id="{831A2022-927A-9F6E-D19A-BC92991047DA}"/>
              </a:ext>
            </a:extLst>
          </p:cNvPr>
          <p:cNvSpPr/>
          <p:nvPr/>
        </p:nvSpPr>
        <p:spPr>
          <a:xfrm>
            <a:off x="4383584" y="2554209"/>
            <a:ext cx="2880000" cy="4113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0" rIns="108000" rtlCol="0" anchor="t"/>
          <a:lstStyle/>
          <a:p>
            <a:pPr algn="ctr">
              <a:spcAft>
                <a:spcPts val="600"/>
              </a:spcAft>
            </a:pPr>
            <a:r>
              <a:rPr lang="en-GB" sz="1400" dirty="0">
                <a:solidFill>
                  <a:srgbClr val="1A1A1A"/>
                </a:solidFill>
                <a:latin typeface="Montserrat SemiBold" panose="00000700000000000000" pitchFamily="2" charset="0"/>
              </a:rPr>
              <a:t>Fuelling growth and scale</a:t>
            </a:r>
          </a:p>
          <a:p>
            <a:pPr algn="ctr">
              <a:spcAft>
                <a:spcPts val="600"/>
              </a:spcAft>
            </a:pPr>
            <a:r>
              <a:rPr lang="en-GB" sz="1400" dirty="0">
                <a:solidFill>
                  <a:srgbClr val="1A1A1A"/>
                </a:solidFill>
                <a:latin typeface="Montserrat SemiBold" panose="00000700000000000000" pitchFamily="2" charset="0"/>
              </a:rPr>
              <a:t>2 </a:t>
            </a:r>
            <a:r>
              <a:rPr lang="en-GB" sz="1400" dirty="0" err="1">
                <a:solidFill>
                  <a:srgbClr val="1A1A1A"/>
                </a:solidFill>
                <a:latin typeface="Montserrat SemiBold" panose="00000700000000000000" pitchFamily="2" charset="0"/>
              </a:rPr>
              <a:t>CfPs</a:t>
            </a:r>
            <a:r>
              <a:rPr lang="en-GB" sz="1400" dirty="0">
                <a:solidFill>
                  <a:srgbClr val="1A1A1A"/>
                </a:solidFill>
                <a:latin typeface="Montserrat SemiBold" panose="00000700000000000000" pitchFamily="2" charset="0"/>
              </a:rPr>
              <a:t> per year - USD 5 m each</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Ensuring good financing solution thrive </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Attracting private capital through first-loss investments/guarantees.</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May include technical assistance and payment for outcomes.</a:t>
            </a:r>
            <a:endParaRPr lang="en-GB" sz="1400" dirty="0">
              <a:solidFill>
                <a:srgbClr val="1A1A1A"/>
              </a:solidFill>
              <a:latin typeface="Montserrat Light" panose="00000400000000000000" pitchFamily="2" charset="0"/>
            </a:endParaRPr>
          </a:p>
        </p:txBody>
      </p:sp>
      <p:sp>
        <p:nvSpPr>
          <p:cNvPr id="6" name="Oval 5">
            <a:extLst>
              <a:ext uri="{FF2B5EF4-FFF2-40B4-BE49-F238E27FC236}">
                <a16:creationId xmlns:a16="http://schemas.microsoft.com/office/drawing/2014/main" id="{9A56BFC9-08E0-7197-1468-2EF426E77EA3}"/>
              </a:ext>
            </a:extLst>
          </p:cNvPr>
          <p:cNvSpPr/>
          <p:nvPr/>
        </p:nvSpPr>
        <p:spPr>
          <a:xfrm>
            <a:off x="5463584" y="2761570"/>
            <a:ext cx="720000" cy="721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Gogh Extra Bold" pitchFamily="2" charset="0"/>
              </a:rPr>
              <a:t>2</a:t>
            </a:r>
          </a:p>
        </p:txBody>
      </p:sp>
      <p:sp>
        <p:nvSpPr>
          <p:cNvPr id="7" name="Rectangle 6">
            <a:extLst>
              <a:ext uri="{FF2B5EF4-FFF2-40B4-BE49-F238E27FC236}">
                <a16:creationId xmlns:a16="http://schemas.microsoft.com/office/drawing/2014/main" id="{B3CDB440-5623-B63B-1A41-68333B931456}"/>
              </a:ext>
            </a:extLst>
          </p:cNvPr>
          <p:cNvSpPr/>
          <p:nvPr/>
        </p:nvSpPr>
        <p:spPr>
          <a:xfrm>
            <a:off x="7443584" y="2554210"/>
            <a:ext cx="2880000" cy="4113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0" rIns="108000" rtlCol="0" anchor="t"/>
          <a:lstStyle/>
          <a:p>
            <a:pPr algn="ctr">
              <a:spcAft>
                <a:spcPts val="600"/>
              </a:spcAft>
            </a:pPr>
            <a:r>
              <a:rPr lang="en-GB" sz="1400" dirty="0">
                <a:solidFill>
                  <a:srgbClr val="1A1A1A"/>
                </a:solidFill>
                <a:latin typeface="Montserrat SemiBold" panose="00000700000000000000" pitchFamily="2" charset="0"/>
              </a:rPr>
              <a:t>Shaping the ecosystem</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Stimulating the environment for impact investing in Switzerland and beyond</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Framework conditions: policy, tax, and regulation</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Correcting misperception of risks</a:t>
            </a:r>
          </a:p>
          <a:p>
            <a:pPr marL="285750" indent="-285750" algn="ctr">
              <a:spcAft>
                <a:spcPts val="600"/>
              </a:spcAft>
              <a:buFont typeface="Arial" panose="020B0604020202020204" pitchFamily="34" charset="0"/>
              <a:buChar char="•"/>
            </a:pPr>
            <a:r>
              <a:rPr lang="en-US" sz="1400" dirty="0">
                <a:solidFill>
                  <a:srgbClr val="1A1A1A"/>
                </a:solidFill>
                <a:latin typeface="Montserrat Light" panose="00000400000000000000" pitchFamily="2" charset="0"/>
              </a:rPr>
              <a:t>Exploring liquidity mechanisms </a:t>
            </a:r>
            <a:endParaRPr lang="en-GB" sz="1400" dirty="0">
              <a:solidFill>
                <a:srgbClr val="1A1A1A"/>
              </a:solidFill>
              <a:latin typeface="Montserrat Light" panose="00000400000000000000" pitchFamily="2" charset="0"/>
            </a:endParaRPr>
          </a:p>
        </p:txBody>
      </p:sp>
      <p:sp>
        <p:nvSpPr>
          <p:cNvPr id="10" name="Oval 9">
            <a:extLst>
              <a:ext uri="{FF2B5EF4-FFF2-40B4-BE49-F238E27FC236}">
                <a16:creationId xmlns:a16="http://schemas.microsoft.com/office/drawing/2014/main" id="{DA07ED9F-7CC6-2563-A309-D66ECB99D757}"/>
              </a:ext>
            </a:extLst>
          </p:cNvPr>
          <p:cNvSpPr/>
          <p:nvPr/>
        </p:nvSpPr>
        <p:spPr>
          <a:xfrm>
            <a:off x="8523584" y="2761570"/>
            <a:ext cx="720000" cy="721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Gogh Extra Bold" pitchFamily="2" charset="0"/>
              </a:rPr>
              <a:t>3</a:t>
            </a:r>
          </a:p>
        </p:txBody>
      </p:sp>
      <p:pic>
        <p:nvPicPr>
          <p:cNvPr id="15" name="Image" descr="Image">
            <a:extLst>
              <a:ext uri="{FF2B5EF4-FFF2-40B4-BE49-F238E27FC236}">
                <a16:creationId xmlns:a16="http://schemas.microsoft.com/office/drawing/2014/main" id="{5774620B-3D54-E913-A837-87262B1948DE}"/>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79272" y="5778000"/>
            <a:ext cx="473928" cy="720000"/>
          </a:xfrm>
          <a:prstGeom prst="rect">
            <a:avLst/>
          </a:prstGeom>
          <a:ln w="12700">
            <a:miter lim="400000"/>
          </a:ln>
        </p:spPr>
      </p:pic>
    </p:spTree>
    <p:extLst>
      <p:ext uri="{BB962C8B-B14F-4D97-AF65-F5344CB8AC3E}">
        <p14:creationId xmlns:p14="http://schemas.microsoft.com/office/powerpoint/2010/main" val="210926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nhaltsplatzhalter 3">
            <a:extLst>
              <a:ext uri="{FF2B5EF4-FFF2-40B4-BE49-F238E27FC236}">
                <a16:creationId xmlns:a16="http://schemas.microsoft.com/office/drawing/2014/main" id="{60316909-FBD8-FCDF-59EC-8844D5BC44FB}"/>
              </a:ext>
            </a:extLst>
          </p:cNvPr>
          <p:cNvSpPr>
            <a:spLocks noGrp="1"/>
          </p:cNvSpPr>
          <p:nvPr>
            <p:ph idx="10"/>
          </p:nvPr>
        </p:nvSpPr>
        <p:spPr>
          <a:xfrm>
            <a:off x="6212868" y="1706975"/>
            <a:ext cx="5180400" cy="1289061"/>
          </a:xfrm>
        </p:spPr>
        <p:txBody>
          <a:bodyPr>
            <a:normAutofit fontScale="70000" lnSpcReduction="20000"/>
          </a:bodyPr>
          <a:lstStyle/>
          <a:p>
            <a:pPr>
              <a:lnSpc>
                <a:spcPts val="2200"/>
              </a:lnSpc>
            </a:pPr>
            <a:r>
              <a:rPr lang="en-US" sz="1400" dirty="0"/>
              <a:t>From the start, public-private-</a:t>
            </a:r>
            <a:r>
              <a:rPr lang="en-US" sz="1400" dirty="0" err="1"/>
              <a:t>philantropic</a:t>
            </a:r>
            <a:r>
              <a:rPr lang="en-US" sz="1400" dirty="0"/>
              <a:t> sector partnership remains at the heart of our vision and business model. Only collectively, we can bridge the global funding gap in achieving the SDGs. </a:t>
            </a:r>
            <a:r>
              <a:rPr lang="en-US" dirty="0"/>
              <a:t>SIFI’s</a:t>
            </a:r>
            <a:r>
              <a:rPr lang="en-US" sz="1400" dirty="0"/>
              <a:t> members’ contributions fuel innovative solutions, broaden our knowledge network, and influence our direction.</a:t>
            </a:r>
          </a:p>
          <a:p>
            <a:pPr>
              <a:lnSpc>
                <a:spcPts val="2200"/>
              </a:lnSpc>
            </a:pPr>
            <a:endParaRPr lang="en-US" dirty="0"/>
          </a:p>
          <a:p>
            <a:pPr>
              <a:lnSpc>
                <a:spcPts val="2200"/>
              </a:lnSpc>
            </a:pPr>
            <a:endParaRPr lang="en-US" dirty="0"/>
          </a:p>
          <a:p>
            <a:pPr>
              <a:lnSpc>
                <a:spcPts val="2200"/>
              </a:lnSpc>
            </a:pPr>
            <a:endParaRPr lang="en-US" dirty="0"/>
          </a:p>
          <a:p>
            <a:pPr>
              <a:lnSpc>
                <a:spcPts val="2200"/>
              </a:lnSpc>
            </a:pPr>
            <a:endParaRPr lang="en-US" dirty="0"/>
          </a:p>
          <a:p>
            <a:pPr>
              <a:lnSpc>
                <a:spcPts val="2200"/>
              </a:lnSpc>
            </a:pPr>
            <a:endParaRPr lang="en-US" dirty="0"/>
          </a:p>
          <a:p>
            <a:pPr>
              <a:lnSpc>
                <a:spcPts val="2200"/>
              </a:lnSpc>
            </a:pPr>
            <a:endParaRPr lang="en-US" dirty="0">
              <a:latin typeface="Montserrat Medium" panose="00000600000000000000" pitchFamily="2" charset="0"/>
            </a:endParaRPr>
          </a:p>
          <a:p>
            <a:pPr>
              <a:lnSpc>
                <a:spcPts val="2200"/>
              </a:lnSpc>
            </a:pPr>
            <a:endParaRPr lang="en-US" dirty="0">
              <a:latin typeface="Montserrat Medium" panose="00000600000000000000" pitchFamily="2" charset="0"/>
            </a:endParaRPr>
          </a:p>
        </p:txBody>
      </p:sp>
      <p:pic>
        <p:nvPicPr>
          <p:cNvPr id="2" name="Grafik 4">
            <a:extLst>
              <a:ext uri="{FF2B5EF4-FFF2-40B4-BE49-F238E27FC236}">
                <a16:creationId xmlns:a16="http://schemas.microsoft.com/office/drawing/2014/main" id="{4ECAD519-211A-85F9-58AA-44616273AA0F}"/>
              </a:ext>
            </a:extLst>
          </p:cNvPr>
          <p:cNvPicPr>
            <a:picLocks noChangeAspect="1"/>
          </p:cNvPicPr>
          <p:nvPr/>
        </p:nvPicPr>
        <p:blipFill rotWithShape="1">
          <a:blip r:embed="rId2">
            <a:extLst>
              <a:ext uri="{28A0092B-C50C-407E-A947-70E740481C1C}">
                <a14:useLocalDpi xmlns:a14="http://schemas.microsoft.com/office/drawing/2010/main" val="0"/>
              </a:ext>
            </a:extLst>
          </a:blip>
          <a:srcRect t="-162"/>
          <a:stretch/>
        </p:blipFill>
        <p:spPr>
          <a:xfrm>
            <a:off x="0" y="9"/>
            <a:ext cx="5796951" cy="6857991"/>
          </a:xfrm>
          <a:prstGeom prst="rect">
            <a:avLst/>
          </a:prstGeom>
        </p:spPr>
      </p:pic>
      <p:pic>
        <p:nvPicPr>
          <p:cNvPr id="10" name="Image" descr="Image">
            <a:extLst>
              <a:ext uri="{FF2B5EF4-FFF2-40B4-BE49-F238E27FC236}">
                <a16:creationId xmlns:a16="http://schemas.microsoft.com/office/drawing/2014/main" id="{F4C87DF7-918E-AA4F-2FA7-666B5545D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272" y="5778000"/>
            <a:ext cx="473928" cy="720000"/>
          </a:xfrm>
          <a:prstGeom prst="rect">
            <a:avLst/>
          </a:prstGeom>
          <a:ln w="12700">
            <a:miter lim="400000"/>
          </a:ln>
        </p:spPr>
      </p:pic>
      <p:pic>
        <p:nvPicPr>
          <p:cNvPr id="5" name="Picture 2" descr="UBS Optimus Foundation - SARECO">
            <a:extLst>
              <a:ext uri="{FF2B5EF4-FFF2-40B4-BE49-F238E27FC236}">
                <a16:creationId xmlns:a16="http://schemas.microsoft.com/office/drawing/2014/main" id="{28C157ED-4257-194D-55AB-D562140C57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650" y="4667903"/>
            <a:ext cx="1672640" cy="707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BC27652-F8DF-489B-09B8-A2BACDC73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2868" y="3570716"/>
            <a:ext cx="2249412" cy="804809"/>
          </a:xfrm>
          <a:prstGeom prst="rect">
            <a:avLst/>
          </a:prstGeom>
        </p:spPr>
      </p:pic>
      <p:sp>
        <p:nvSpPr>
          <p:cNvPr id="17" name="Titel 2">
            <a:extLst>
              <a:ext uri="{FF2B5EF4-FFF2-40B4-BE49-F238E27FC236}">
                <a16:creationId xmlns:a16="http://schemas.microsoft.com/office/drawing/2014/main" id="{12AA8BD7-6B4C-040C-45D2-FC10CAAC0039}"/>
              </a:ext>
            </a:extLst>
          </p:cNvPr>
          <p:cNvSpPr>
            <a:spLocks noGrp="1"/>
          </p:cNvSpPr>
          <p:nvPr>
            <p:ph type="title"/>
          </p:nvPr>
        </p:nvSpPr>
        <p:spPr>
          <a:xfrm>
            <a:off x="6212868" y="986976"/>
            <a:ext cx="5180400" cy="543807"/>
          </a:xfrm>
        </p:spPr>
        <p:txBody>
          <a:bodyPr/>
          <a:lstStyle/>
          <a:p>
            <a:r>
              <a:rPr lang="en-GB">
                <a:solidFill>
                  <a:schemeClr val="accent5"/>
                </a:solidFill>
              </a:rPr>
              <a:t>Our partners</a:t>
            </a:r>
            <a:endParaRPr lang="de-DE">
              <a:solidFill>
                <a:schemeClr val="accent5"/>
              </a:solidFill>
            </a:endParaRPr>
          </a:p>
        </p:txBody>
      </p:sp>
      <p:pic>
        <p:nvPicPr>
          <p:cNvPr id="1028" name="Picture 4" descr="Luxembourg Ministry of Finance appoints Schroders and BlueOrchard to ...">
            <a:extLst>
              <a:ext uri="{FF2B5EF4-FFF2-40B4-BE49-F238E27FC236}">
                <a16:creationId xmlns:a16="http://schemas.microsoft.com/office/drawing/2014/main" id="{3F9418A0-2F02-26A7-00D0-7A17030A4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3068" y="3544769"/>
            <a:ext cx="2495550" cy="56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8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1">
            <a:extLst>
              <a:ext uri="{FF2B5EF4-FFF2-40B4-BE49-F238E27FC236}">
                <a16:creationId xmlns:a16="http://schemas.microsoft.com/office/drawing/2014/main" id="{9CC53647-B90B-D0DA-9453-A6E76C329934}"/>
              </a:ext>
            </a:extLst>
          </p:cNvPr>
          <p:cNvSpPr/>
          <p:nvPr/>
        </p:nvSpPr>
        <p:spPr>
          <a:xfrm>
            <a:off x="0" y="2232000"/>
            <a:ext cx="12192000" cy="462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5" name="Title 4">
            <a:extLst>
              <a:ext uri="{FF2B5EF4-FFF2-40B4-BE49-F238E27FC236}">
                <a16:creationId xmlns:a16="http://schemas.microsoft.com/office/drawing/2014/main" id="{6683FF3D-F285-3920-8A84-5A4418FE723E}"/>
              </a:ext>
            </a:extLst>
          </p:cNvPr>
          <p:cNvSpPr>
            <a:spLocks noGrp="1"/>
          </p:cNvSpPr>
          <p:nvPr>
            <p:ph type="title"/>
          </p:nvPr>
        </p:nvSpPr>
        <p:spPr/>
        <p:txBody>
          <a:bodyPr/>
          <a:lstStyle/>
          <a:p>
            <a:r>
              <a:rPr lang="en-GB" dirty="0">
                <a:solidFill>
                  <a:schemeClr val="accent3"/>
                </a:solidFill>
              </a:rPr>
              <a:t>Guiding principles</a:t>
            </a:r>
          </a:p>
        </p:txBody>
      </p:sp>
      <p:graphicFrame>
        <p:nvGraphicFramePr>
          <p:cNvPr id="7" name="Table 7">
            <a:extLst>
              <a:ext uri="{FF2B5EF4-FFF2-40B4-BE49-F238E27FC236}">
                <a16:creationId xmlns:a16="http://schemas.microsoft.com/office/drawing/2014/main" id="{29E21428-472F-3DEA-AA6F-7FD148A9EAC0}"/>
              </a:ext>
            </a:extLst>
          </p:cNvPr>
          <p:cNvGraphicFramePr>
            <a:graphicFrameLocks noGrp="1"/>
          </p:cNvGraphicFramePr>
          <p:nvPr>
            <p:ph idx="1"/>
          </p:nvPr>
        </p:nvGraphicFramePr>
        <p:xfrm>
          <a:off x="900113" y="2369569"/>
          <a:ext cx="8999535" cy="4204200"/>
        </p:xfrm>
        <a:graphic>
          <a:graphicData uri="http://schemas.openxmlformats.org/drawingml/2006/table">
            <a:tbl>
              <a:tblPr firstRow="1" bandRow="1">
                <a:tableStyleId>{2D5ABB26-0587-4C30-8999-92F81FD0307C}</a:tableStyleId>
              </a:tblPr>
              <a:tblGrid>
                <a:gridCol w="2999845">
                  <a:extLst>
                    <a:ext uri="{9D8B030D-6E8A-4147-A177-3AD203B41FA5}">
                      <a16:colId xmlns:a16="http://schemas.microsoft.com/office/drawing/2014/main" val="3901441137"/>
                    </a:ext>
                  </a:extLst>
                </a:gridCol>
                <a:gridCol w="2999845">
                  <a:extLst>
                    <a:ext uri="{9D8B030D-6E8A-4147-A177-3AD203B41FA5}">
                      <a16:colId xmlns:a16="http://schemas.microsoft.com/office/drawing/2014/main" val="3284694041"/>
                    </a:ext>
                  </a:extLst>
                </a:gridCol>
                <a:gridCol w="2999845">
                  <a:extLst>
                    <a:ext uri="{9D8B030D-6E8A-4147-A177-3AD203B41FA5}">
                      <a16:colId xmlns:a16="http://schemas.microsoft.com/office/drawing/2014/main" val="4259360607"/>
                    </a:ext>
                  </a:extLst>
                </a:gridCol>
              </a:tblGrid>
              <a:tr h="0">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mj-lt"/>
                          <a:ea typeface="+mn-ea"/>
                          <a:cs typeface="+mn-cs"/>
                        </a:rPr>
                        <a:t>Scalability: </a:t>
                      </a:r>
                      <a:r>
                        <a:rPr kumimoji="0" lang="en-US" sz="1400" b="0" i="0" u="none" strike="noStrike" kern="1200" cap="none" spc="0" normalizeH="0" baseline="0" noProof="0" dirty="0">
                          <a:ln>
                            <a:noFill/>
                          </a:ln>
                          <a:solidFill>
                            <a:srgbClr val="1A1A1A"/>
                          </a:solidFill>
                          <a:effectLst/>
                          <a:uLnTx/>
                          <a:uFillTx/>
                          <a:latin typeface="Montserrat Light" panose="00000400000000000000" pitchFamily="2" charset="0"/>
                          <a:ea typeface="+mn-ea"/>
                          <a:cs typeface="+mn-cs"/>
                        </a:rPr>
                        <a:t>We're looking </a:t>
                      </a:r>
                      <a:br>
                        <a:rPr kumimoji="0" lang="en-US" sz="1400" b="0" i="0" u="none" strike="noStrike" kern="1200" cap="none" spc="0" normalizeH="0" baseline="0" noProof="0" dirty="0">
                          <a:ln>
                            <a:noFill/>
                          </a:ln>
                          <a:solidFill>
                            <a:srgbClr val="1A1A1A"/>
                          </a:solidFill>
                          <a:effectLst/>
                          <a:uLnTx/>
                          <a:uFillTx/>
                          <a:latin typeface="Montserrat Light" panose="00000400000000000000" pitchFamily="2" charset="0"/>
                          <a:ea typeface="+mn-ea"/>
                          <a:cs typeface="+mn-cs"/>
                        </a:rPr>
                      </a:br>
                      <a:r>
                        <a:rPr kumimoji="0" lang="en-US" sz="1400" b="0" i="0" u="none" strike="noStrike" kern="1200" cap="none" spc="0" normalizeH="0" baseline="0" noProof="0" dirty="0">
                          <a:ln>
                            <a:noFill/>
                          </a:ln>
                          <a:solidFill>
                            <a:srgbClr val="1A1A1A"/>
                          </a:solidFill>
                          <a:effectLst/>
                          <a:uLnTx/>
                          <a:uFillTx/>
                          <a:latin typeface="Montserrat Light" panose="00000400000000000000" pitchFamily="2" charset="0"/>
                          <a:ea typeface="+mn-ea"/>
                          <a:cs typeface="+mn-cs"/>
                        </a:rPr>
                        <a:t>for initiatives that show promise in attracting significant private investment.</a:t>
                      </a:r>
                    </a:p>
                  </a:txBody>
                  <a:tcPr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mj-lt"/>
                          <a:ea typeface="+mn-ea"/>
                          <a:cs typeface="+mn-cs"/>
                        </a:rPr>
                        <a:t>Self-sustainability: </a:t>
                      </a:r>
                      <a: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t>The projects should have the potential to stand on their own feet financially over time.</a:t>
                      </a:r>
                    </a:p>
                  </a:txBody>
                  <a:tcPr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mj-lt"/>
                          <a:ea typeface="+mn-ea"/>
                          <a:cs typeface="+mn-cs"/>
                        </a:rPr>
                        <a:t>Additionality:</a:t>
                      </a:r>
                      <a:r>
                        <a:rPr kumimoji="0" lang="en-US" sz="1400" b="0" i="0" u="none" strike="noStrike" kern="1200" cap="none" spc="0" normalizeH="0" baseline="0" noProof="0">
                          <a:ln>
                            <a:noFill/>
                          </a:ln>
                          <a:solidFill>
                            <a:srgbClr val="1A1A1A"/>
                          </a:solidFill>
                          <a:effectLst/>
                          <a:uLnTx/>
                          <a:uFillTx/>
                          <a:latin typeface="Montserrat SemiBold" panose="00000700000000000000" pitchFamily="2" charset="0"/>
                          <a:ea typeface="+mn-ea"/>
                          <a:cs typeface="+mn-cs"/>
                        </a:rPr>
                        <a:t> </a:t>
                      </a:r>
                      <a: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t>The proposed projects should be unique in that they can't find similar funding elsewhere.</a:t>
                      </a:r>
                    </a:p>
                  </a:txBody>
                  <a:tcPr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905953"/>
                  </a:ext>
                </a:extLst>
              </a:tr>
              <a:tr h="0">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mj-lt"/>
                          <a:ea typeface="+mn-ea"/>
                          <a:cs typeface="+mn-cs"/>
                        </a:rPr>
                        <a:t>Fair competition: </a:t>
                      </a:r>
                      <a: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t>We </a:t>
                      </a:r>
                      <a:b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br>
                      <a: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t>avoid backing projects </a:t>
                      </a:r>
                      <a:b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br>
                      <a: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t>that would unfairly distort competition between companies.</a:t>
                      </a:r>
                    </a:p>
                  </a:txBody>
                  <a:tcPr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mj-lt"/>
                          <a:ea typeface="+mn-ea"/>
                          <a:cs typeface="+mn-cs"/>
                        </a:rPr>
                        <a:t>Direct benefits: </a:t>
                      </a:r>
                      <a:r>
                        <a:rPr kumimoji="0" lang="en-US" sz="1400" b="0" i="0" u="none" strike="noStrike" kern="1200" cap="none" spc="0" normalizeH="0" baseline="0" noProof="0" dirty="0">
                          <a:ln>
                            <a:noFill/>
                          </a:ln>
                          <a:solidFill>
                            <a:srgbClr val="1A1A1A"/>
                          </a:solidFill>
                          <a:effectLst/>
                          <a:uLnTx/>
                          <a:uFillTx/>
                          <a:latin typeface="Montserrat Light" panose="00000400000000000000" pitchFamily="2" charset="0"/>
                          <a:ea typeface="+mn-ea"/>
                          <a:cs typeface="+mn-cs"/>
                        </a:rPr>
                        <a:t>The ultimate winners should be in countries that are eligible for official development assistance.</a:t>
                      </a:r>
                    </a:p>
                  </a:txBody>
                  <a:tcPr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mj-lt"/>
                          <a:ea typeface="+mn-ea"/>
                          <a:cs typeface="+mn-cs"/>
                        </a:rPr>
                        <a:t>Impact on SDGs: </a:t>
                      </a:r>
                      <a: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t>We </a:t>
                      </a:r>
                      <a:b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br>
                      <a:r>
                        <a:rPr kumimoji="0" lang="en-US" sz="1400" b="0" i="0" u="none" strike="noStrike" kern="1200" cap="none" spc="0" normalizeH="0" baseline="0" noProof="0">
                          <a:ln>
                            <a:noFill/>
                          </a:ln>
                          <a:solidFill>
                            <a:srgbClr val="1A1A1A"/>
                          </a:solidFill>
                          <a:effectLst/>
                          <a:uLnTx/>
                          <a:uFillTx/>
                          <a:latin typeface="Montserrat Light" panose="00000400000000000000" pitchFamily="2" charset="0"/>
                          <a:ea typeface="+mn-ea"/>
                          <a:cs typeface="+mn-cs"/>
                        </a:rPr>
                        <a:t>need to see that the initiatives have a clear and measurable impact on achieving the Sustainable Development Goals.</a:t>
                      </a:r>
                    </a:p>
                  </a:txBody>
                  <a:tcPr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339195"/>
                  </a:ext>
                </a:extLst>
              </a:tr>
              <a:tr h="0">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mj-lt"/>
                          <a:ea typeface="+mn-ea"/>
                          <a:cs typeface="+mn-cs"/>
                        </a:rPr>
                        <a:t>Collaboration: </a:t>
                      </a:r>
                      <a:r>
                        <a:rPr kumimoji="0" lang="en-US" sz="1400" b="0" i="0" u="none" strike="noStrike" kern="1200" cap="none" spc="0" normalizeH="0" baseline="0" noProof="0" dirty="0">
                          <a:ln>
                            <a:noFill/>
                          </a:ln>
                          <a:solidFill>
                            <a:srgbClr val="1A1A1A"/>
                          </a:solidFill>
                          <a:effectLst/>
                          <a:uLnTx/>
                          <a:uFillTx/>
                          <a:latin typeface="Montserrat Light" panose="00000400000000000000" pitchFamily="2" charset="0"/>
                          <a:ea typeface="+mn-ea"/>
                          <a:cs typeface="+mn-cs"/>
                        </a:rPr>
                        <a:t>We value and promote collaboration between the private, public, and </a:t>
                      </a:r>
                      <a:r>
                        <a:rPr kumimoji="0" lang="en-US" sz="1400" b="0" i="0" u="none" strike="noStrike" kern="1200" cap="none" spc="0" normalizeH="0" baseline="0" noProof="0" dirty="0" err="1">
                          <a:ln>
                            <a:noFill/>
                          </a:ln>
                          <a:solidFill>
                            <a:srgbClr val="1A1A1A"/>
                          </a:solidFill>
                          <a:effectLst/>
                          <a:uLnTx/>
                          <a:uFillTx/>
                          <a:latin typeface="Montserrat Light" panose="00000400000000000000" pitchFamily="2" charset="0"/>
                          <a:ea typeface="+mn-ea"/>
                          <a:cs typeface="+mn-cs"/>
                        </a:rPr>
                        <a:t>philantropic</a:t>
                      </a:r>
                      <a:r>
                        <a:rPr kumimoji="0" lang="en-US" sz="1400" b="0" i="0" u="none" strike="noStrike" kern="1200" cap="none" spc="0" normalizeH="0" baseline="0" noProof="0" dirty="0">
                          <a:ln>
                            <a:noFill/>
                          </a:ln>
                          <a:solidFill>
                            <a:srgbClr val="1A1A1A"/>
                          </a:solidFill>
                          <a:effectLst/>
                          <a:uLnTx/>
                          <a:uFillTx/>
                          <a:latin typeface="Montserrat Light" panose="00000400000000000000" pitchFamily="2" charset="0"/>
                          <a:ea typeface="+mn-ea"/>
                          <a:cs typeface="+mn-cs"/>
                        </a:rPr>
                        <a:t> sectors.</a:t>
                      </a:r>
                    </a:p>
                  </a:txBody>
                  <a:tcPr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034927"/>
                  </a:ext>
                </a:extLst>
              </a:tr>
            </a:tbl>
          </a:graphicData>
        </a:graphic>
      </p:graphicFrame>
      <p:pic>
        <p:nvPicPr>
          <p:cNvPr id="9" name="Image" descr="Image">
            <a:extLst>
              <a:ext uri="{FF2B5EF4-FFF2-40B4-BE49-F238E27FC236}">
                <a16:creationId xmlns:a16="http://schemas.microsoft.com/office/drawing/2014/main" id="{0AEE28E5-CF40-EB70-7C7E-3F0A049D125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08867" y="2452209"/>
            <a:ext cx="206501" cy="288000"/>
          </a:xfrm>
          <a:prstGeom prst="rect">
            <a:avLst/>
          </a:prstGeom>
          <a:ln w="12700">
            <a:miter lim="400000"/>
          </a:ln>
        </p:spPr>
      </p:pic>
      <p:pic>
        <p:nvPicPr>
          <p:cNvPr id="10" name="Image" descr="Image">
            <a:extLst>
              <a:ext uri="{FF2B5EF4-FFF2-40B4-BE49-F238E27FC236}">
                <a16:creationId xmlns:a16="http://schemas.microsoft.com/office/drawing/2014/main" id="{AD426A50-0243-2293-C99A-DC19580C69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69268" y="2452209"/>
            <a:ext cx="206501" cy="288000"/>
          </a:xfrm>
          <a:prstGeom prst="rect">
            <a:avLst/>
          </a:prstGeom>
          <a:ln w="12700">
            <a:miter lim="400000"/>
          </a:ln>
        </p:spPr>
      </p:pic>
      <p:pic>
        <p:nvPicPr>
          <p:cNvPr id="11" name="Image" descr="Image">
            <a:extLst>
              <a:ext uri="{FF2B5EF4-FFF2-40B4-BE49-F238E27FC236}">
                <a16:creationId xmlns:a16="http://schemas.microsoft.com/office/drawing/2014/main" id="{78DD8044-773A-0F25-F2D6-E45CD6AB11D3}"/>
              </a:ext>
            </a:extLst>
          </p:cNvPr>
          <p:cNvPicPr>
            <a:picLocks noChangeAspect="1"/>
          </p:cNvPicPr>
          <p:nvPr/>
        </p:nvPicPr>
        <p:blipFill rotWithShape="1">
          <a:blip r:embed="rId4">
            <a:extLst>
              <a:ext uri="{28A0092B-C50C-407E-A947-70E740481C1C}">
                <a14:useLocalDpi xmlns:a14="http://schemas.microsoft.com/office/drawing/2010/main" val="0"/>
              </a:ext>
            </a:extLst>
          </a:blip>
          <a:srcRect t="-712" r="-7862"/>
          <a:stretch/>
        </p:blipFill>
        <p:spPr>
          <a:xfrm>
            <a:off x="7083152" y="2452209"/>
            <a:ext cx="206501" cy="288000"/>
          </a:xfrm>
          <a:prstGeom prst="rect">
            <a:avLst/>
          </a:prstGeom>
          <a:ln w="12700">
            <a:miter lim="400000"/>
          </a:ln>
        </p:spPr>
      </p:pic>
      <p:pic>
        <p:nvPicPr>
          <p:cNvPr id="12" name="Image" descr="Image">
            <a:extLst>
              <a:ext uri="{FF2B5EF4-FFF2-40B4-BE49-F238E27FC236}">
                <a16:creationId xmlns:a16="http://schemas.microsoft.com/office/drawing/2014/main" id="{6DC94B5C-F9F8-A166-D525-BA5ADC9EFE8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08867" y="3931669"/>
            <a:ext cx="206501" cy="288000"/>
          </a:xfrm>
          <a:prstGeom prst="rect">
            <a:avLst/>
          </a:prstGeom>
          <a:ln w="12700">
            <a:miter lim="400000"/>
          </a:ln>
        </p:spPr>
      </p:pic>
      <p:pic>
        <p:nvPicPr>
          <p:cNvPr id="13" name="Image" descr="Image">
            <a:extLst>
              <a:ext uri="{FF2B5EF4-FFF2-40B4-BE49-F238E27FC236}">
                <a16:creationId xmlns:a16="http://schemas.microsoft.com/office/drawing/2014/main" id="{6161EB6B-78B2-9258-8171-17A2303E589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069268" y="3931669"/>
            <a:ext cx="206501" cy="288000"/>
          </a:xfrm>
          <a:prstGeom prst="rect">
            <a:avLst/>
          </a:prstGeom>
          <a:ln w="12700">
            <a:miter lim="400000"/>
          </a:ln>
        </p:spPr>
      </p:pic>
      <p:pic>
        <p:nvPicPr>
          <p:cNvPr id="14" name="Image" descr="Image">
            <a:extLst>
              <a:ext uri="{FF2B5EF4-FFF2-40B4-BE49-F238E27FC236}">
                <a16:creationId xmlns:a16="http://schemas.microsoft.com/office/drawing/2014/main" id="{677B496A-A3EF-5D70-C33A-D505A56FA8F2}"/>
              </a:ext>
            </a:extLst>
          </p:cNvPr>
          <p:cNvPicPr>
            <a:picLocks noChangeAspect="1"/>
          </p:cNvPicPr>
          <p:nvPr/>
        </p:nvPicPr>
        <p:blipFill rotWithShape="1">
          <a:blip r:embed="rId7">
            <a:extLst>
              <a:ext uri="{28A0092B-C50C-407E-A947-70E740481C1C}">
                <a14:useLocalDpi xmlns:a14="http://schemas.microsoft.com/office/drawing/2010/main" val="0"/>
              </a:ext>
            </a:extLst>
          </a:blip>
          <a:srcRect r="-415" b="-14084"/>
          <a:stretch/>
        </p:blipFill>
        <p:spPr>
          <a:xfrm>
            <a:off x="7083152" y="3931669"/>
            <a:ext cx="206501" cy="288000"/>
          </a:xfrm>
          <a:prstGeom prst="rect">
            <a:avLst/>
          </a:prstGeom>
          <a:ln w="12700">
            <a:miter lim="400000"/>
          </a:ln>
        </p:spPr>
      </p:pic>
      <p:pic>
        <p:nvPicPr>
          <p:cNvPr id="15" name="Image" descr="Image">
            <a:extLst>
              <a:ext uri="{FF2B5EF4-FFF2-40B4-BE49-F238E27FC236}">
                <a16:creationId xmlns:a16="http://schemas.microsoft.com/office/drawing/2014/main" id="{B8C1FDF4-CBD6-B683-D4A2-841FCA300944}"/>
              </a:ext>
            </a:extLst>
          </p:cNvPr>
          <p:cNvPicPr>
            <a:picLocks noChangeAspect="1"/>
          </p:cNvPicPr>
          <p:nvPr/>
        </p:nvPicPr>
        <p:blipFill rotWithShape="1">
          <a:blip r:embed="rId7">
            <a:biLevel thresh="75000"/>
            <a:extLst>
              <a:ext uri="{28A0092B-C50C-407E-A947-70E740481C1C}">
                <a14:useLocalDpi xmlns:a14="http://schemas.microsoft.com/office/drawing/2010/main" val="0"/>
              </a:ext>
            </a:extLst>
          </a:blip>
          <a:srcRect r="-415" b="-14084"/>
          <a:stretch/>
        </p:blipFill>
        <p:spPr>
          <a:xfrm>
            <a:off x="1108867" y="5411129"/>
            <a:ext cx="206501" cy="288000"/>
          </a:xfrm>
          <a:prstGeom prst="rect">
            <a:avLst/>
          </a:prstGeom>
          <a:ln w="12700">
            <a:miter lim="400000"/>
          </a:ln>
        </p:spPr>
      </p:pic>
      <p:sp>
        <p:nvSpPr>
          <p:cNvPr id="17" name="Inhaltsplatzhalter 3">
            <a:extLst>
              <a:ext uri="{FF2B5EF4-FFF2-40B4-BE49-F238E27FC236}">
                <a16:creationId xmlns:a16="http://schemas.microsoft.com/office/drawing/2014/main" id="{BA9A4A98-0DCD-8926-9F52-75BF99912F31}"/>
              </a:ext>
            </a:extLst>
          </p:cNvPr>
          <p:cNvSpPr txBox="1">
            <a:spLocks/>
          </p:cNvSpPr>
          <p:nvPr/>
        </p:nvSpPr>
        <p:spPr>
          <a:xfrm>
            <a:off x="899999" y="1706975"/>
            <a:ext cx="9721109" cy="37878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Our work is governed by the following guiding principles</a:t>
            </a:r>
          </a:p>
        </p:txBody>
      </p:sp>
      <p:pic>
        <p:nvPicPr>
          <p:cNvPr id="18" name="Image" descr="Image">
            <a:extLst>
              <a:ext uri="{FF2B5EF4-FFF2-40B4-BE49-F238E27FC236}">
                <a16:creationId xmlns:a16="http://schemas.microsoft.com/office/drawing/2014/main" id="{23E1410E-7A91-8DE1-0626-2C376AA8D5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9272" y="5778000"/>
            <a:ext cx="473928" cy="720000"/>
          </a:xfrm>
          <a:prstGeom prst="rect">
            <a:avLst/>
          </a:prstGeom>
          <a:ln w="12700">
            <a:miter lim="400000"/>
          </a:ln>
        </p:spPr>
      </p:pic>
    </p:spTree>
    <p:extLst>
      <p:ext uri="{BB962C8B-B14F-4D97-AF65-F5344CB8AC3E}">
        <p14:creationId xmlns:p14="http://schemas.microsoft.com/office/powerpoint/2010/main" val="146050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C9AD-25B3-6F62-76A7-8D0E82E1D4B6}"/>
              </a:ext>
            </a:extLst>
          </p:cNvPr>
          <p:cNvSpPr>
            <a:spLocks noGrp="1"/>
          </p:cNvSpPr>
          <p:nvPr>
            <p:ph type="title"/>
          </p:nvPr>
        </p:nvSpPr>
        <p:spPr>
          <a:xfrm>
            <a:off x="440390" y="600033"/>
            <a:ext cx="9000000" cy="543807"/>
          </a:xfrm>
        </p:spPr>
        <p:txBody>
          <a:bodyPr>
            <a:normAutofit fontScale="90000"/>
          </a:bodyPr>
          <a:lstStyle/>
          <a:p>
            <a:r>
              <a:rPr lang="en-US" dirty="0">
                <a:solidFill>
                  <a:srgbClr val="F36F26"/>
                </a:solidFill>
                <a:latin typeface="Gogh"/>
                <a:ea typeface="+mj-ea"/>
                <a:cs typeface="+mj-cs"/>
              </a:rPr>
              <a:t>Our active portfolio</a:t>
            </a:r>
            <a:br>
              <a:rPr lang="en-US" sz="3600" dirty="0">
                <a:solidFill>
                  <a:schemeClr val="accent6"/>
                </a:solidFill>
                <a:latin typeface="Gogh"/>
                <a:ea typeface="+mj-ea"/>
                <a:cs typeface="+mj-cs"/>
              </a:rPr>
            </a:br>
            <a:endParaRPr lang="LID4096" dirty="0"/>
          </a:p>
        </p:txBody>
      </p:sp>
      <p:sp>
        <p:nvSpPr>
          <p:cNvPr id="6" name="Shape 0">
            <a:extLst>
              <a:ext uri="{FF2B5EF4-FFF2-40B4-BE49-F238E27FC236}">
                <a16:creationId xmlns:a16="http://schemas.microsoft.com/office/drawing/2014/main" id="{F9837284-B4CE-5D75-EFB3-49389E4E94B6}"/>
              </a:ext>
            </a:extLst>
          </p:cNvPr>
          <p:cNvSpPr/>
          <p:nvPr/>
        </p:nvSpPr>
        <p:spPr>
          <a:xfrm>
            <a:off x="1287" y="0"/>
            <a:ext cx="2459038" cy="6858000"/>
          </a:xfrm>
          <a:prstGeom prst="roundRect">
            <a:avLst>
              <a:gd name="adj" fmla="val -32000"/>
            </a:avLst>
          </a:prstGeom>
          <a:solidFill>
            <a:srgbClr val="121212">
              <a:alpha val="4000"/>
            </a:srgbClr>
          </a:solidFill>
          <a:ln/>
        </p:spPr>
        <p:txBody>
          <a:bodyPr/>
          <a:lstStyle/>
          <a:p>
            <a:endParaRPr lang="en-GB" sz="2400"/>
          </a:p>
        </p:txBody>
      </p:sp>
      <p:sp>
        <p:nvSpPr>
          <p:cNvPr id="7" name="Textfeld 1">
            <a:extLst>
              <a:ext uri="{FF2B5EF4-FFF2-40B4-BE49-F238E27FC236}">
                <a16:creationId xmlns:a16="http://schemas.microsoft.com/office/drawing/2014/main" id="{A534F1D7-3EB0-25EE-FA8C-BDD9472F2144}"/>
              </a:ext>
            </a:extLst>
          </p:cNvPr>
          <p:cNvSpPr txBox="1"/>
          <p:nvPr/>
        </p:nvSpPr>
        <p:spPr>
          <a:xfrm>
            <a:off x="475884" y="1025243"/>
            <a:ext cx="1910280" cy="1180800"/>
          </a:xfrm>
          <a:prstGeom prst="rect">
            <a:avLst/>
          </a:prstGeom>
          <a:noFill/>
          <a:ln>
            <a:noFill/>
          </a:ln>
        </p:spPr>
        <p:txBody>
          <a:bodyPr wrap="square" rtlCol="0" anchor="ctr">
            <a:noAutofit/>
          </a:bodyPr>
          <a:lstStyle/>
          <a:p>
            <a:pPr marL="266700" algn="r">
              <a:lnSpc>
                <a:spcPts val="3520"/>
              </a:lnSpc>
            </a:pPr>
            <a:r>
              <a:rPr lang="en-GB" b="1" dirty="0">
                <a:latin typeface="+mj-lt"/>
              </a:rPr>
              <a:t>Innovation Window</a:t>
            </a:r>
          </a:p>
        </p:txBody>
      </p:sp>
      <p:graphicFrame>
        <p:nvGraphicFramePr>
          <p:cNvPr id="8" name="Table 7">
            <a:extLst>
              <a:ext uri="{FF2B5EF4-FFF2-40B4-BE49-F238E27FC236}">
                <a16:creationId xmlns:a16="http://schemas.microsoft.com/office/drawing/2014/main" id="{678D0B48-B892-EC25-0367-0E7CC92074E9}"/>
              </a:ext>
            </a:extLst>
          </p:cNvPr>
          <p:cNvGraphicFramePr>
            <a:graphicFrameLocks noGrp="1"/>
          </p:cNvGraphicFramePr>
          <p:nvPr/>
        </p:nvGraphicFramePr>
        <p:xfrm>
          <a:off x="2557701" y="1275283"/>
          <a:ext cx="9451056" cy="340360"/>
        </p:xfrm>
        <a:graphic>
          <a:graphicData uri="http://schemas.openxmlformats.org/drawingml/2006/table">
            <a:tbl>
              <a:tblPr>
                <a:tableStyleId>{5C22544A-7EE6-4342-B048-85BDC9FD1C3A}</a:tableStyleId>
              </a:tblPr>
              <a:tblGrid>
                <a:gridCol w="1575176">
                  <a:extLst>
                    <a:ext uri="{9D8B030D-6E8A-4147-A177-3AD203B41FA5}">
                      <a16:colId xmlns:a16="http://schemas.microsoft.com/office/drawing/2014/main" val="2386307028"/>
                    </a:ext>
                  </a:extLst>
                </a:gridCol>
                <a:gridCol w="1575176">
                  <a:extLst>
                    <a:ext uri="{9D8B030D-6E8A-4147-A177-3AD203B41FA5}">
                      <a16:colId xmlns:a16="http://schemas.microsoft.com/office/drawing/2014/main" val="904668102"/>
                    </a:ext>
                  </a:extLst>
                </a:gridCol>
                <a:gridCol w="1575176">
                  <a:extLst>
                    <a:ext uri="{9D8B030D-6E8A-4147-A177-3AD203B41FA5}">
                      <a16:colId xmlns:a16="http://schemas.microsoft.com/office/drawing/2014/main" val="2585639055"/>
                    </a:ext>
                  </a:extLst>
                </a:gridCol>
                <a:gridCol w="1575176">
                  <a:extLst>
                    <a:ext uri="{9D8B030D-6E8A-4147-A177-3AD203B41FA5}">
                      <a16:colId xmlns:a16="http://schemas.microsoft.com/office/drawing/2014/main" val="1494661419"/>
                    </a:ext>
                  </a:extLst>
                </a:gridCol>
                <a:gridCol w="1575176">
                  <a:extLst>
                    <a:ext uri="{9D8B030D-6E8A-4147-A177-3AD203B41FA5}">
                      <a16:colId xmlns:a16="http://schemas.microsoft.com/office/drawing/2014/main" val="3450550947"/>
                    </a:ext>
                  </a:extLst>
                </a:gridCol>
                <a:gridCol w="1575176">
                  <a:extLst>
                    <a:ext uri="{9D8B030D-6E8A-4147-A177-3AD203B41FA5}">
                      <a16:colId xmlns:a16="http://schemas.microsoft.com/office/drawing/2014/main" val="2787569643"/>
                    </a:ext>
                  </a:extLst>
                </a:gridCol>
              </a:tblGrid>
              <a:tr h="329491">
                <a:tc>
                  <a:txBody>
                    <a:bodyPr/>
                    <a:lstStyle/>
                    <a:p>
                      <a:pPr algn="l" fontAlgn="b"/>
                      <a:r>
                        <a:rPr lang="en-GB" sz="1400" u="none" strike="noStrike" dirty="0">
                          <a:solidFill>
                            <a:schemeClr val="bg1"/>
                          </a:solidFill>
                          <a:effectLst/>
                          <a:latin typeface="+mj-lt"/>
                        </a:rPr>
                        <a:t>Calls</a:t>
                      </a:r>
                      <a:endParaRPr lang="en-GB" sz="1400" b="0" i="0" u="none" strike="noStrike" dirty="0">
                        <a:solidFill>
                          <a:schemeClr val="bg1"/>
                        </a:solidFill>
                        <a:effectLst/>
                        <a:latin typeface="+mj-lt"/>
                      </a:endParaRP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accent2"/>
                    </a:solidFill>
                  </a:tcPr>
                </a:tc>
                <a:tc>
                  <a:txBody>
                    <a:bodyPr/>
                    <a:lstStyle/>
                    <a:p>
                      <a:pPr algn="l" fontAlgn="b"/>
                      <a:r>
                        <a:rPr lang="en-GB" sz="1400" u="none" strike="noStrike" dirty="0">
                          <a:effectLst/>
                          <a:latin typeface="+mn-lt"/>
                        </a:rPr>
                        <a:t>2 + </a:t>
                      </a:r>
                      <a:r>
                        <a:rPr lang="en-GB" sz="1100" u="none" strike="noStrike" dirty="0">
                          <a:effectLst/>
                          <a:latin typeface="+mn-lt"/>
                        </a:rPr>
                        <a:t>ongoing </a:t>
                      </a:r>
                      <a:r>
                        <a:rPr lang="en-GB" sz="1100" u="none" strike="noStrike" dirty="0" err="1">
                          <a:effectLst/>
                          <a:latin typeface="+mn-lt"/>
                        </a:rPr>
                        <a:t>CfP</a:t>
                      </a:r>
                      <a:endParaRPr lang="en-GB" sz="1400" b="0" i="0" u="none" strike="noStrike" dirty="0">
                        <a:solidFill>
                          <a:srgbClr val="000000"/>
                        </a:solidFill>
                        <a:effectLst/>
                        <a:latin typeface="+mn-lt"/>
                      </a:endParaRP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tc>
                  <a:txBody>
                    <a:bodyPr/>
                    <a:lstStyle/>
                    <a:p>
                      <a:pPr algn="l" fontAlgn="b"/>
                      <a:r>
                        <a:rPr lang="en-GB" sz="1400" b="0" i="0" u="none" strike="noStrike">
                          <a:solidFill>
                            <a:schemeClr val="bg1"/>
                          </a:solidFill>
                          <a:effectLst/>
                          <a:latin typeface="+mj-lt"/>
                        </a:rPr>
                        <a:t>Active grants</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accent2"/>
                    </a:solidFill>
                  </a:tcPr>
                </a:tc>
                <a:tc>
                  <a:txBody>
                    <a:bodyPr/>
                    <a:lstStyle/>
                    <a:p>
                      <a:pPr algn="l" fontAlgn="b"/>
                      <a:r>
                        <a:rPr lang="en-GB" sz="1400" b="0" i="0" u="none" strike="noStrike">
                          <a:solidFill>
                            <a:srgbClr val="000000"/>
                          </a:solidFill>
                          <a:effectLst/>
                          <a:latin typeface="+mn-lt"/>
                        </a:rPr>
                        <a:t>14</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tc>
                  <a:txBody>
                    <a:bodyPr/>
                    <a:lstStyle/>
                    <a:p>
                      <a:pPr algn="l" fontAlgn="b"/>
                      <a:r>
                        <a:rPr lang="en-GB" sz="1400" b="0" i="0" u="none" strike="noStrike">
                          <a:solidFill>
                            <a:schemeClr val="bg1"/>
                          </a:solidFill>
                          <a:effectLst/>
                          <a:latin typeface="+mj-lt"/>
                        </a:rPr>
                        <a:t>Total value</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accent2"/>
                    </a:solidFill>
                  </a:tcPr>
                </a:tc>
                <a:tc>
                  <a:txBody>
                    <a:bodyPr/>
                    <a:lstStyle/>
                    <a:p>
                      <a:pPr algn="l" fontAlgn="b"/>
                      <a:r>
                        <a:rPr lang="en-GB" sz="1400" b="0" i="0" u="none" strike="noStrike" dirty="0">
                          <a:solidFill>
                            <a:srgbClr val="000000"/>
                          </a:solidFill>
                          <a:effectLst/>
                          <a:latin typeface="+mn-lt"/>
                        </a:rPr>
                        <a:t>USD 3.32 million</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14300038"/>
                  </a:ext>
                </a:extLst>
              </a:tr>
            </a:tbl>
          </a:graphicData>
        </a:graphic>
      </p:graphicFrame>
      <p:pic>
        <p:nvPicPr>
          <p:cNvPr id="9" name="Picture 8">
            <a:extLst>
              <a:ext uri="{FF2B5EF4-FFF2-40B4-BE49-F238E27FC236}">
                <a16:creationId xmlns:a16="http://schemas.microsoft.com/office/drawing/2014/main" id="{0F77BA04-6FD1-8B5D-3885-A5D5FCEDCF83}"/>
              </a:ext>
            </a:extLst>
          </p:cNvPr>
          <p:cNvPicPr>
            <a:picLocks noChangeAspect="1"/>
          </p:cNvPicPr>
          <p:nvPr/>
        </p:nvPicPr>
        <p:blipFill>
          <a:blip r:embed="rId2"/>
          <a:stretch>
            <a:fillRect/>
          </a:stretch>
        </p:blipFill>
        <p:spPr>
          <a:xfrm>
            <a:off x="2548691" y="1706609"/>
            <a:ext cx="7828617" cy="2492334"/>
          </a:xfrm>
          <a:prstGeom prst="rect">
            <a:avLst/>
          </a:prstGeom>
        </p:spPr>
      </p:pic>
      <p:pic>
        <p:nvPicPr>
          <p:cNvPr id="19" name="Grafik 18">
            <a:extLst>
              <a:ext uri="{FF2B5EF4-FFF2-40B4-BE49-F238E27FC236}">
                <a16:creationId xmlns:a16="http://schemas.microsoft.com/office/drawing/2014/main" id="{70A03C81-F175-8D63-2B8A-9AF793D015FE}"/>
              </a:ext>
            </a:extLst>
          </p:cNvPr>
          <p:cNvPicPr>
            <a:picLocks noChangeAspect="1"/>
          </p:cNvPicPr>
          <p:nvPr/>
        </p:nvPicPr>
        <p:blipFill>
          <a:blip r:embed="rId3"/>
          <a:stretch>
            <a:fillRect/>
          </a:stretch>
        </p:blipFill>
        <p:spPr>
          <a:xfrm>
            <a:off x="9783465" y="1901025"/>
            <a:ext cx="1992899" cy="1084876"/>
          </a:xfrm>
          <a:prstGeom prst="rect">
            <a:avLst/>
          </a:prstGeom>
        </p:spPr>
      </p:pic>
      <p:sp>
        <p:nvSpPr>
          <p:cNvPr id="10" name="Text 0">
            <a:extLst>
              <a:ext uri="{FF2B5EF4-FFF2-40B4-BE49-F238E27FC236}">
                <a16:creationId xmlns:a16="http://schemas.microsoft.com/office/drawing/2014/main" id="{93A0BA3B-6210-526C-5B72-922935C204B5}"/>
              </a:ext>
            </a:extLst>
          </p:cNvPr>
          <p:cNvSpPr/>
          <p:nvPr/>
        </p:nvSpPr>
        <p:spPr>
          <a:xfrm>
            <a:off x="9440390" y="1658922"/>
            <a:ext cx="3290400" cy="360000"/>
          </a:xfrm>
          <a:prstGeom prst="rect">
            <a:avLst/>
          </a:prstGeom>
          <a:noFill/>
          <a:ln/>
        </p:spPr>
        <p:txBody>
          <a:bodyPr wrap="square" lIns="0" tIns="0" rIns="0" bIns="0" rtlCol="0" anchor="t"/>
          <a:lstStyle/>
          <a:p>
            <a:pPr>
              <a:lnSpc>
                <a:spcPts val="2100"/>
              </a:lnSpc>
            </a:pPr>
            <a:r>
              <a:rPr lang="en-US" sz="1100" dirty="0">
                <a:latin typeface="Montserrat SemiBold" pitchFamily="2" charset="0"/>
              </a:rPr>
              <a:t>Our grantees</a:t>
            </a:r>
          </a:p>
        </p:txBody>
      </p:sp>
      <p:pic>
        <p:nvPicPr>
          <p:cNvPr id="11" name="Grafik 19">
            <a:extLst>
              <a:ext uri="{FF2B5EF4-FFF2-40B4-BE49-F238E27FC236}">
                <a16:creationId xmlns:a16="http://schemas.microsoft.com/office/drawing/2014/main" id="{72BA2FCC-A42B-7666-79C2-D1CCABD9D96E}"/>
              </a:ext>
            </a:extLst>
          </p:cNvPr>
          <p:cNvPicPr>
            <a:picLocks noChangeAspect="1"/>
          </p:cNvPicPr>
          <p:nvPr/>
        </p:nvPicPr>
        <p:blipFill>
          <a:blip r:embed="rId4"/>
          <a:stretch>
            <a:fillRect/>
          </a:stretch>
        </p:blipFill>
        <p:spPr>
          <a:xfrm>
            <a:off x="9899073" y="3075216"/>
            <a:ext cx="1877291" cy="1144229"/>
          </a:xfrm>
          <a:prstGeom prst="rect">
            <a:avLst/>
          </a:prstGeom>
        </p:spPr>
      </p:pic>
      <p:sp>
        <p:nvSpPr>
          <p:cNvPr id="13" name="Textfeld 1">
            <a:extLst>
              <a:ext uri="{FF2B5EF4-FFF2-40B4-BE49-F238E27FC236}">
                <a16:creationId xmlns:a16="http://schemas.microsoft.com/office/drawing/2014/main" id="{6051D5D7-98DF-66DA-DBE6-7386B3D41314}"/>
              </a:ext>
            </a:extLst>
          </p:cNvPr>
          <p:cNvSpPr txBox="1"/>
          <p:nvPr/>
        </p:nvSpPr>
        <p:spPr>
          <a:xfrm>
            <a:off x="512255" y="4000470"/>
            <a:ext cx="1910280" cy="1180800"/>
          </a:xfrm>
          <a:prstGeom prst="rect">
            <a:avLst/>
          </a:prstGeom>
          <a:noFill/>
          <a:ln>
            <a:noFill/>
          </a:ln>
        </p:spPr>
        <p:txBody>
          <a:bodyPr wrap="square" rtlCol="0" anchor="ctr">
            <a:noAutofit/>
          </a:bodyPr>
          <a:lstStyle/>
          <a:p>
            <a:pPr marL="266700" algn="r"/>
            <a:r>
              <a:rPr lang="en-GB" b="1" dirty="0">
                <a:latin typeface="+mj-lt"/>
              </a:rPr>
              <a:t>Product Window</a:t>
            </a:r>
          </a:p>
        </p:txBody>
      </p:sp>
      <p:graphicFrame>
        <p:nvGraphicFramePr>
          <p:cNvPr id="14" name="Table 13">
            <a:extLst>
              <a:ext uri="{FF2B5EF4-FFF2-40B4-BE49-F238E27FC236}">
                <a16:creationId xmlns:a16="http://schemas.microsoft.com/office/drawing/2014/main" id="{F6C23F29-DC7B-F8C6-43AF-D981EE28D555}"/>
              </a:ext>
            </a:extLst>
          </p:cNvPr>
          <p:cNvGraphicFramePr>
            <a:graphicFrameLocks noGrp="1"/>
          </p:cNvGraphicFramePr>
          <p:nvPr/>
        </p:nvGraphicFramePr>
        <p:xfrm>
          <a:off x="2557701" y="4461828"/>
          <a:ext cx="9451056" cy="340360"/>
        </p:xfrm>
        <a:graphic>
          <a:graphicData uri="http://schemas.openxmlformats.org/drawingml/2006/table">
            <a:tbl>
              <a:tblPr>
                <a:tableStyleId>{5C22544A-7EE6-4342-B048-85BDC9FD1C3A}</a:tableStyleId>
              </a:tblPr>
              <a:tblGrid>
                <a:gridCol w="1575176">
                  <a:extLst>
                    <a:ext uri="{9D8B030D-6E8A-4147-A177-3AD203B41FA5}">
                      <a16:colId xmlns:a16="http://schemas.microsoft.com/office/drawing/2014/main" val="2386307028"/>
                    </a:ext>
                  </a:extLst>
                </a:gridCol>
                <a:gridCol w="1575176">
                  <a:extLst>
                    <a:ext uri="{9D8B030D-6E8A-4147-A177-3AD203B41FA5}">
                      <a16:colId xmlns:a16="http://schemas.microsoft.com/office/drawing/2014/main" val="904668102"/>
                    </a:ext>
                  </a:extLst>
                </a:gridCol>
                <a:gridCol w="1575176">
                  <a:extLst>
                    <a:ext uri="{9D8B030D-6E8A-4147-A177-3AD203B41FA5}">
                      <a16:colId xmlns:a16="http://schemas.microsoft.com/office/drawing/2014/main" val="2585639055"/>
                    </a:ext>
                  </a:extLst>
                </a:gridCol>
                <a:gridCol w="1575176">
                  <a:extLst>
                    <a:ext uri="{9D8B030D-6E8A-4147-A177-3AD203B41FA5}">
                      <a16:colId xmlns:a16="http://schemas.microsoft.com/office/drawing/2014/main" val="1494661419"/>
                    </a:ext>
                  </a:extLst>
                </a:gridCol>
                <a:gridCol w="1575176">
                  <a:extLst>
                    <a:ext uri="{9D8B030D-6E8A-4147-A177-3AD203B41FA5}">
                      <a16:colId xmlns:a16="http://schemas.microsoft.com/office/drawing/2014/main" val="3450550947"/>
                    </a:ext>
                  </a:extLst>
                </a:gridCol>
                <a:gridCol w="1575176">
                  <a:extLst>
                    <a:ext uri="{9D8B030D-6E8A-4147-A177-3AD203B41FA5}">
                      <a16:colId xmlns:a16="http://schemas.microsoft.com/office/drawing/2014/main" val="2787569643"/>
                    </a:ext>
                  </a:extLst>
                </a:gridCol>
              </a:tblGrid>
              <a:tr h="329491">
                <a:tc>
                  <a:txBody>
                    <a:bodyPr/>
                    <a:lstStyle/>
                    <a:p>
                      <a:pPr algn="l" fontAlgn="b"/>
                      <a:r>
                        <a:rPr lang="en-GB" sz="1400" u="none" strike="noStrike" dirty="0">
                          <a:solidFill>
                            <a:schemeClr val="bg1"/>
                          </a:solidFill>
                          <a:effectLst/>
                          <a:latin typeface="+mj-lt"/>
                        </a:rPr>
                        <a:t>Calls</a:t>
                      </a:r>
                      <a:endParaRPr lang="en-GB" sz="1400" b="0" i="0" u="none" strike="noStrike" dirty="0">
                        <a:solidFill>
                          <a:schemeClr val="bg1"/>
                        </a:solidFill>
                        <a:effectLst/>
                        <a:latin typeface="+mj-lt"/>
                      </a:endParaRP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accent2"/>
                    </a:solidFill>
                  </a:tcPr>
                </a:tc>
                <a:tc>
                  <a:txBody>
                    <a:bodyPr/>
                    <a:lstStyle/>
                    <a:p>
                      <a:pPr algn="l" fontAlgn="b"/>
                      <a:r>
                        <a:rPr lang="en-GB" sz="1400" u="none" strike="noStrike" dirty="0">
                          <a:effectLst/>
                          <a:latin typeface="+mn-lt"/>
                        </a:rPr>
                        <a:t>1+</a:t>
                      </a:r>
                      <a:r>
                        <a:rPr lang="en-GB" sz="1100" u="none" strike="noStrike" kern="1200" dirty="0">
                          <a:solidFill>
                            <a:schemeClr val="dk1"/>
                          </a:solidFill>
                          <a:effectLst/>
                          <a:latin typeface="+mn-lt"/>
                          <a:ea typeface="+mn-ea"/>
                          <a:cs typeface="+mn-cs"/>
                        </a:rPr>
                        <a:t>ongoing </a:t>
                      </a:r>
                      <a:r>
                        <a:rPr lang="en-GB" sz="1100" u="none" strike="noStrike" kern="1200" dirty="0" err="1">
                          <a:solidFill>
                            <a:schemeClr val="dk1"/>
                          </a:solidFill>
                          <a:effectLst/>
                          <a:latin typeface="+mn-lt"/>
                          <a:ea typeface="+mn-ea"/>
                          <a:cs typeface="+mn-cs"/>
                        </a:rPr>
                        <a:t>CfP</a:t>
                      </a:r>
                      <a:endParaRPr lang="en-GB" sz="1100" u="none" strike="noStrike" kern="1200" dirty="0">
                        <a:solidFill>
                          <a:schemeClr val="dk1"/>
                        </a:solidFill>
                        <a:effectLst/>
                        <a:latin typeface="+mn-lt"/>
                        <a:ea typeface="+mn-ea"/>
                        <a:cs typeface="+mn-cs"/>
                      </a:endParaRP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tc>
                  <a:txBody>
                    <a:bodyPr/>
                    <a:lstStyle/>
                    <a:p>
                      <a:pPr algn="l" fontAlgn="b"/>
                      <a:r>
                        <a:rPr lang="en-GB" sz="1400" b="0" i="0" u="none" strike="noStrike" dirty="0">
                          <a:solidFill>
                            <a:schemeClr val="bg1"/>
                          </a:solidFill>
                          <a:effectLst/>
                          <a:latin typeface="+mj-lt"/>
                        </a:rPr>
                        <a:t>N of investees</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accent2"/>
                    </a:solidFill>
                  </a:tcPr>
                </a:tc>
                <a:tc>
                  <a:txBody>
                    <a:bodyPr/>
                    <a:lstStyle/>
                    <a:p>
                      <a:pPr algn="l" fontAlgn="b"/>
                      <a:r>
                        <a:rPr lang="en-GB" sz="1400" b="0" i="0" u="none" strike="noStrike" dirty="0">
                          <a:solidFill>
                            <a:srgbClr val="000000"/>
                          </a:solidFill>
                          <a:effectLst/>
                          <a:latin typeface="+mn-lt"/>
                        </a:rPr>
                        <a:t>3 </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tc>
                  <a:txBody>
                    <a:bodyPr/>
                    <a:lstStyle/>
                    <a:p>
                      <a:pPr algn="l" fontAlgn="b"/>
                      <a:r>
                        <a:rPr lang="en-GB" sz="1400" b="0" i="0" u="none" strike="noStrike">
                          <a:solidFill>
                            <a:schemeClr val="bg1"/>
                          </a:solidFill>
                          <a:effectLst/>
                          <a:latin typeface="+mj-lt"/>
                        </a:rPr>
                        <a:t>Total value</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accent2"/>
                    </a:solidFill>
                  </a:tcPr>
                </a:tc>
                <a:tc>
                  <a:txBody>
                    <a:bodyPr/>
                    <a:lstStyle/>
                    <a:p>
                      <a:pPr algn="l" fontAlgn="b"/>
                      <a:r>
                        <a:rPr lang="en-GB" sz="1400" b="0" i="0" u="none" strike="noStrike" dirty="0">
                          <a:solidFill>
                            <a:srgbClr val="000000"/>
                          </a:solidFill>
                          <a:effectLst/>
                          <a:latin typeface="+mn-lt"/>
                        </a:rPr>
                        <a:t>USD 5 million </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14300038"/>
                  </a:ext>
                </a:extLst>
              </a:tr>
            </a:tbl>
          </a:graphicData>
        </a:graphic>
      </p:graphicFrame>
      <p:sp>
        <p:nvSpPr>
          <p:cNvPr id="15" name="Text 0">
            <a:extLst>
              <a:ext uri="{FF2B5EF4-FFF2-40B4-BE49-F238E27FC236}">
                <a16:creationId xmlns:a16="http://schemas.microsoft.com/office/drawing/2014/main" id="{F4C26013-8732-10CE-988C-C8C318B875F2}"/>
              </a:ext>
            </a:extLst>
          </p:cNvPr>
          <p:cNvSpPr/>
          <p:nvPr/>
        </p:nvSpPr>
        <p:spPr>
          <a:xfrm>
            <a:off x="3485036" y="4831470"/>
            <a:ext cx="991714" cy="360000"/>
          </a:xfrm>
          <a:prstGeom prst="rect">
            <a:avLst/>
          </a:prstGeom>
          <a:noFill/>
          <a:ln/>
        </p:spPr>
        <p:txBody>
          <a:bodyPr wrap="square" lIns="0" tIns="0" rIns="0" bIns="0" rtlCol="0" anchor="t"/>
          <a:lstStyle/>
          <a:p>
            <a:pPr>
              <a:lnSpc>
                <a:spcPts val="2100"/>
              </a:lnSpc>
            </a:pPr>
            <a:r>
              <a:rPr lang="en-US" sz="1100" dirty="0">
                <a:latin typeface="Montserrat SemiBold" pitchFamily="2" charset="0"/>
              </a:rPr>
              <a:t>Target SDGs </a:t>
            </a:r>
          </a:p>
        </p:txBody>
      </p:sp>
      <p:grpSp>
        <p:nvGrpSpPr>
          <p:cNvPr id="17" name="Group 16">
            <a:extLst>
              <a:ext uri="{FF2B5EF4-FFF2-40B4-BE49-F238E27FC236}">
                <a16:creationId xmlns:a16="http://schemas.microsoft.com/office/drawing/2014/main" id="{07C93A8E-0280-C0FD-467D-6D6684B99373}"/>
              </a:ext>
            </a:extLst>
          </p:cNvPr>
          <p:cNvGrpSpPr/>
          <p:nvPr/>
        </p:nvGrpSpPr>
        <p:grpSpPr>
          <a:xfrm>
            <a:off x="3144149" y="5206841"/>
            <a:ext cx="1727938" cy="1099456"/>
            <a:chOff x="2620274" y="5087570"/>
            <a:chExt cx="1727938" cy="1099456"/>
          </a:xfrm>
        </p:grpSpPr>
        <p:pic>
          <p:nvPicPr>
            <p:cNvPr id="1026" name="Picture 2" descr="Sustainable Development Goal 2: Zero Hunger">
              <a:extLst>
                <a:ext uri="{FF2B5EF4-FFF2-40B4-BE49-F238E27FC236}">
                  <a16:creationId xmlns:a16="http://schemas.microsoft.com/office/drawing/2014/main" id="{D506383A-01D9-EFBC-20A0-F91173119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274" y="5090574"/>
              <a:ext cx="512786" cy="512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stainable Development Goal 7: Affordable and Clean Energy">
              <a:extLst>
                <a:ext uri="{FF2B5EF4-FFF2-40B4-BE49-F238E27FC236}">
                  <a16:creationId xmlns:a16="http://schemas.microsoft.com/office/drawing/2014/main" id="{58BE7C25-89EF-C9DE-36A7-49FBE3271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9436" y="5092160"/>
              <a:ext cx="511200" cy="51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arning About SDG #11! | Voices of Youth">
              <a:extLst>
                <a:ext uri="{FF2B5EF4-FFF2-40B4-BE49-F238E27FC236}">
                  <a16:creationId xmlns:a16="http://schemas.microsoft.com/office/drawing/2014/main" id="{4176B6E8-3CC9-DA4B-47E0-0D1AA1056A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7012" y="5087570"/>
              <a:ext cx="511200" cy="511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CD46E2D-C1F3-E560-2291-9D455030B45F}"/>
                </a:ext>
              </a:extLst>
            </p:cNvPr>
            <p:cNvPicPr>
              <a:picLocks noChangeAspect="1"/>
            </p:cNvPicPr>
            <p:nvPr/>
          </p:nvPicPr>
          <p:blipFill>
            <a:blip r:embed="rId8"/>
            <a:stretch>
              <a:fillRect/>
            </a:stretch>
          </p:blipFill>
          <p:spPr>
            <a:xfrm>
              <a:off x="2620274" y="5675826"/>
              <a:ext cx="511200" cy="511200"/>
            </a:xfrm>
            <a:prstGeom prst="rect">
              <a:avLst/>
            </a:prstGeom>
          </p:spPr>
        </p:pic>
        <p:pic>
          <p:nvPicPr>
            <p:cNvPr id="1032" name="Picture 8" descr="Goal 14: Life Below Water - Monash Sustainable Development Institute">
              <a:extLst>
                <a:ext uri="{FF2B5EF4-FFF2-40B4-BE49-F238E27FC236}">
                  <a16:creationId xmlns:a16="http://schemas.microsoft.com/office/drawing/2014/main" id="{4FF90956-7793-6692-F5C1-567810CCBE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9436" y="5674870"/>
              <a:ext cx="511200" cy="51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stainable Development Goal 15: Life on Land">
              <a:extLst>
                <a:ext uri="{FF2B5EF4-FFF2-40B4-BE49-F238E27FC236}">
                  <a16:creationId xmlns:a16="http://schemas.microsoft.com/office/drawing/2014/main" id="{70EFCFF3-0FB6-8CF4-6541-15EE274019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7012" y="5674870"/>
              <a:ext cx="511200" cy="511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2" name="Table 21">
            <a:extLst>
              <a:ext uri="{FF2B5EF4-FFF2-40B4-BE49-F238E27FC236}">
                <a16:creationId xmlns:a16="http://schemas.microsoft.com/office/drawing/2014/main" id="{D2B0113A-D25F-2088-2D9F-7B23DA4F27B2}"/>
              </a:ext>
            </a:extLst>
          </p:cNvPr>
          <p:cNvGraphicFramePr>
            <a:graphicFrameLocks noGrp="1"/>
          </p:cNvGraphicFramePr>
          <p:nvPr/>
        </p:nvGraphicFramePr>
        <p:xfrm>
          <a:off x="5803250" y="5222408"/>
          <a:ext cx="2124241" cy="658982"/>
        </p:xfrm>
        <a:graphic>
          <a:graphicData uri="http://schemas.openxmlformats.org/drawingml/2006/table">
            <a:tbl>
              <a:tblPr>
                <a:tableStyleId>{5C22544A-7EE6-4342-B048-85BDC9FD1C3A}</a:tableStyleId>
              </a:tblPr>
              <a:tblGrid>
                <a:gridCol w="2124241">
                  <a:extLst>
                    <a:ext uri="{9D8B030D-6E8A-4147-A177-3AD203B41FA5}">
                      <a16:colId xmlns:a16="http://schemas.microsoft.com/office/drawing/2014/main" val="904668102"/>
                    </a:ext>
                  </a:extLst>
                </a:gridCol>
              </a:tblGrid>
              <a:tr h="329491">
                <a:tc>
                  <a:txBody>
                    <a:bodyPr/>
                    <a:lstStyle/>
                    <a:p>
                      <a:pPr algn="l" fontAlgn="b"/>
                      <a:r>
                        <a:rPr lang="en-GB" sz="1100" u="none" strike="noStrike" kern="1200" dirty="0">
                          <a:solidFill>
                            <a:schemeClr val="dk1"/>
                          </a:solidFill>
                          <a:effectLst/>
                          <a:latin typeface="+mn-lt"/>
                          <a:ea typeface="+mn-ea"/>
                          <a:cs typeface="+mn-cs"/>
                        </a:rPr>
                        <a:t>Sub-Saharan Africa</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0327915"/>
                  </a:ext>
                </a:extLst>
              </a:tr>
              <a:tr h="329491">
                <a:tc>
                  <a:txBody>
                    <a:bodyPr/>
                    <a:lstStyle/>
                    <a:p>
                      <a:pPr algn="l" fontAlgn="b"/>
                      <a:r>
                        <a:rPr lang="en-GB" sz="1100" u="none" strike="noStrike" kern="1200" dirty="0">
                          <a:solidFill>
                            <a:schemeClr val="dk1"/>
                          </a:solidFill>
                          <a:effectLst/>
                          <a:latin typeface="+mn-lt"/>
                          <a:ea typeface="+mn-ea"/>
                          <a:cs typeface="+mn-cs"/>
                        </a:rPr>
                        <a:t>Global</a:t>
                      </a:r>
                    </a:p>
                  </a:txBody>
                  <a:tcPr marL="50800" marR="50800" marT="50800" marB="7620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16341910"/>
                  </a:ext>
                </a:extLst>
              </a:tr>
            </a:tbl>
          </a:graphicData>
        </a:graphic>
      </p:graphicFrame>
      <p:sp>
        <p:nvSpPr>
          <p:cNvPr id="23" name="Text 0">
            <a:extLst>
              <a:ext uri="{FF2B5EF4-FFF2-40B4-BE49-F238E27FC236}">
                <a16:creationId xmlns:a16="http://schemas.microsoft.com/office/drawing/2014/main" id="{72B18DB0-0815-201B-2B95-CA4B7691165E}"/>
              </a:ext>
            </a:extLst>
          </p:cNvPr>
          <p:cNvSpPr/>
          <p:nvPr/>
        </p:nvSpPr>
        <p:spPr>
          <a:xfrm>
            <a:off x="5771573" y="4885073"/>
            <a:ext cx="2763493" cy="360000"/>
          </a:xfrm>
          <a:prstGeom prst="rect">
            <a:avLst/>
          </a:prstGeom>
          <a:noFill/>
          <a:ln/>
        </p:spPr>
        <p:txBody>
          <a:bodyPr wrap="square" lIns="0" tIns="0" rIns="0" bIns="0" rtlCol="0" anchor="t"/>
          <a:lstStyle/>
          <a:p>
            <a:pPr>
              <a:lnSpc>
                <a:spcPts val="2100"/>
              </a:lnSpc>
            </a:pPr>
            <a:r>
              <a:rPr lang="en-US" sz="1100" dirty="0">
                <a:latin typeface="Montserrat SemiBold" pitchFamily="2" charset="0"/>
              </a:rPr>
              <a:t>Regions </a:t>
            </a:r>
          </a:p>
        </p:txBody>
      </p:sp>
      <p:pic>
        <p:nvPicPr>
          <p:cNvPr id="3" name="Picture 2" descr="A black text with blue and purple circles and snowflakes&#10;&#10;Description automatically generated">
            <a:extLst>
              <a:ext uri="{FF2B5EF4-FFF2-40B4-BE49-F238E27FC236}">
                <a16:creationId xmlns:a16="http://schemas.microsoft.com/office/drawing/2014/main" id="{D6F2942D-7B02-5A28-9B33-175A6C7F4CD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73364" y="4963904"/>
            <a:ext cx="1095378" cy="498537"/>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ABF3E3EC-2CD4-FEB0-9926-39A50857F52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83465" y="5181270"/>
            <a:ext cx="1307994" cy="285823"/>
          </a:xfrm>
          <a:prstGeom prst="rect">
            <a:avLst/>
          </a:prstGeom>
        </p:spPr>
      </p:pic>
      <p:pic>
        <p:nvPicPr>
          <p:cNvPr id="5" name="Graphic 4">
            <a:extLst>
              <a:ext uri="{FF2B5EF4-FFF2-40B4-BE49-F238E27FC236}">
                <a16:creationId xmlns:a16="http://schemas.microsoft.com/office/drawing/2014/main" id="{5736CC10-13F1-9E27-2DF6-9CB4911523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6952" y="5482613"/>
            <a:ext cx="2124242" cy="567128"/>
          </a:xfrm>
          <a:prstGeom prst="rect">
            <a:avLst/>
          </a:prstGeom>
        </p:spPr>
      </p:pic>
      <p:pic>
        <p:nvPicPr>
          <p:cNvPr id="12" name="Graphic 11">
            <a:extLst>
              <a:ext uri="{FF2B5EF4-FFF2-40B4-BE49-F238E27FC236}">
                <a16:creationId xmlns:a16="http://schemas.microsoft.com/office/drawing/2014/main" id="{67F9B14D-751D-4694-B230-CE7AF185942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06869" y="5953874"/>
            <a:ext cx="2393888" cy="377983"/>
          </a:xfrm>
          <a:prstGeom prst="rect">
            <a:avLst/>
          </a:prstGeom>
        </p:spPr>
      </p:pic>
    </p:spTree>
    <p:extLst>
      <p:ext uri="{BB962C8B-B14F-4D97-AF65-F5344CB8AC3E}">
        <p14:creationId xmlns:p14="http://schemas.microsoft.com/office/powerpoint/2010/main" val="11142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40C2-577B-7C77-CEF8-E0422DA2EA34}"/>
            </a:ext>
          </a:extLst>
        </p:cNvPr>
        <p:cNvGrpSpPr/>
        <p:nvPr/>
      </p:nvGrpSpPr>
      <p:grpSpPr>
        <a:xfrm>
          <a:off x="0" y="0"/>
          <a:ext cx="0" cy="0"/>
          <a:chOff x="0" y="0"/>
          <a:chExt cx="0" cy="0"/>
        </a:xfrm>
      </p:grpSpPr>
      <p:sp>
        <p:nvSpPr>
          <p:cNvPr id="11" name="Shape 0">
            <a:extLst>
              <a:ext uri="{FF2B5EF4-FFF2-40B4-BE49-F238E27FC236}">
                <a16:creationId xmlns:a16="http://schemas.microsoft.com/office/drawing/2014/main" id="{A146E6FE-3964-2167-1719-C2C5E5018DC0}"/>
              </a:ext>
            </a:extLst>
          </p:cNvPr>
          <p:cNvSpPr/>
          <p:nvPr/>
        </p:nvSpPr>
        <p:spPr>
          <a:xfrm>
            <a:off x="28396" y="0"/>
            <a:ext cx="2459038" cy="6858000"/>
          </a:xfrm>
          <a:prstGeom prst="roundRect">
            <a:avLst>
              <a:gd name="adj" fmla="val -32000"/>
            </a:avLst>
          </a:prstGeom>
          <a:solidFill>
            <a:srgbClr val="121212">
              <a:alpha val="4000"/>
            </a:srgbClr>
          </a:solidFill>
          <a:ln/>
        </p:spPr>
        <p:txBody>
          <a:bodyPr/>
          <a:lstStyle/>
          <a:p>
            <a:endParaRPr lang="en-GB" sz="2400" dirty="0"/>
          </a:p>
        </p:txBody>
      </p:sp>
      <p:sp>
        <p:nvSpPr>
          <p:cNvPr id="47" name="Text 0">
            <a:extLst>
              <a:ext uri="{FF2B5EF4-FFF2-40B4-BE49-F238E27FC236}">
                <a16:creationId xmlns:a16="http://schemas.microsoft.com/office/drawing/2014/main" id="{9149A5B3-446C-EC1C-B3F0-C3C52164E8DF}"/>
              </a:ext>
            </a:extLst>
          </p:cNvPr>
          <p:cNvSpPr/>
          <p:nvPr/>
        </p:nvSpPr>
        <p:spPr>
          <a:xfrm>
            <a:off x="269029" y="451443"/>
            <a:ext cx="2155919" cy="2447969"/>
          </a:xfrm>
          <a:prstGeom prst="rect">
            <a:avLst/>
          </a:prstGeom>
          <a:noFill/>
          <a:ln/>
        </p:spPr>
        <p:txBody>
          <a:bodyPr wrap="square" lIns="0" tIns="0" rIns="0" bIns="0" rtlCol="0" anchor="t"/>
          <a:lstStyle/>
          <a:p>
            <a:pPr>
              <a:lnSpc>
                <a:spcPts val="3520"/>
              </a:lnSpc>
            </a:pPr>
            <a:br>
              <a:rPr lang="en-US" sz="3200" i="1" dirty="0">
                <a:latin typeface="Gogh Extra Bold" pitchFamily="2" charset="0"/>
                <a:ea typeface="Aileron" pitchFamily="34" charset="-122"/>
              </a:rPr>
            </a:br>
            <a:r>
              <a:rPr lang="en-US" b="1" dirty="0">
                <a:latin typeface="+mj-lt"/>
              </a:rPr>
              <a:t>Meeting market demands </a:t>
            </a:r>
            <a:r>
              <a:rPr lang="en-GB" b="1" dirty="0">
                <a:latin typeface="+mj-lt"/>
              </a:rPr>
              <a:t>– application intake</a:t>
            </a:r>
            <a:endParaRPr lang="en-US" b="1" dirty="0">
              <a:latin typeface="+mj-lt"/>
            </a:endParaRPr>
          </a:p>
        </p:txBody>
      </p:sp>
      <p:graphicFrame>
        <p:nvGraphicFramePr>
          <p:cNvPr id="12" name="Table 11">
            <a:extLst>
              <a:ext uri="{FF2B5EF4-FFF2-40B4-BE49-F238E27FC236}">
                <a16:creationId xmlns:a16="http://schemas.microsoft.com/office/drawing/2014/main" id="{82D67B38-5E7D-19E3-593C-3E95A46F24D7}"/>
              </a:ext>
            </a:extLst>
          </p:cNvPr>
          <p:cNvGraphicFramePr>
            <a:graphicFrameLocks noGrp="1"/>
          </p:cNvGraphicFramePr>
          <p:nvPr/>
        </p:nvGraphicFramePr>
        <p:xfrm>
          <a:off x="2697426" y="1234440"/>
          <a:ext cx="3922007" cy="2194560"/>
        </p:xfrm>
        <a:graphic>
          <a:graphicData uri="http://schemas.openxmlformats.org/drawingml/2006/table">
            <a:tbl>
              <a:tblPr firstRow="1" bandRow="1">
                <a:tableStyleId>{5C22544A-7EE6-4342-B048-85BDC9FD1C3A}</a:tableStyleId>
              </a:tblPr>
              <a:tblGrid>
                <a:gridCol w="491310">
                  <a:extLst>
                    <a:ext uri="{9D8B030D-6E8A-4147-A177-3AD203B41FA5}">
                      <a16:colId xmlns:a16="http://schemas.microsoft.com/office/drawing/2014/main" val="1923794852"/>
                    </a:ext>
                  </a:extLst>
                </a:gridCol>
                <a:gridCol w="887287">
                  <a:extLst>
                    <a:ext uri="{9D8B030D-6E8A-4147-A177-3AD203B41FA5}">
                      <a16:colId xmlns:a16="http://schemas.microsoft.com/office/drawing/2014/main" val="4215958181"/>
                    </a:ext>
                  </a:extLst>
                </a:gridCol>
                <a:gridCol w="847846">
                  <a:extLst>
                    <a:ext uri="{9D8B030D-6E8A-4147-A177-3AD203B41FA5}">
                      <a16:colId xmlns:a16="http://schemas.microsoft.com/office/drawing/2014/main" val="522420689"/>
                    </a:ext>
                  </a:extLst>
                </a:gridCol>
                <a:gridCol w="847782">
                  <a:extLst>
                    <a:ext uri="{9D8B030D-6E8A-4147-A177-3AD203B41FA5}">
                      <a16:colId xmlns:a16="http://schemas.microsoft.com/office/drawing/2014/main" val="1451969608"/>
                    </a:ext>
                  </a:extLst>
                </a:gridCol>
                <a:gridCol w="847782">
                  <a:extLst>
                    <a:ext uri="{9D8B030D-6E8A-4147-A177-3AD203B41FA5}">
                      <a16:colId xmlns:a16="http://schemas.microsoft.com/office/drawing/2014/main" val="1922462894"/>
                    </a:ext>
                  </a:extLst>
                </a:gridCol>
              </a:tblGrid>
              <a:tr h="574043">
                <a:tc>
                  <a:txBody>
                    <a:bodyPr/>
                    <a:lstStyle/>
                    <a:p>
                      <a:r>
                        <a:rPr lang="en-GB" sz="1200" dirty="0" err="1"/>
                        <a:t>CfP</a:t>
                      </a:r>
                      <a:r>
                        <a:rPr lang="en-GB" sz="1200" dirty="0"/>
                        <a:t> </a:t>
                      </a:r>
                      <a:endParaRPr lang="LID4096" sz="1200" dirty="0"/>
                    </a:p>
                  </a:txBody>
                  <a:tcPr/>
                </a:tc>
                <a:tc>
                  <a:txBody>
                    <a:bodyPr/>
                    <a:lstStyle/>
                    <a:p>
                      <a:r>
                        <a:rPr lang="en-GB" sz="1200" dirty="0"/>
                        <a:t>Funding </a:t>
                      </a:r>
                      <a:endParaRPr lang="LID4096" sz="1200" dirty="0"/>
                    </a:p>
                  </a:txBody>
                  <a:tcPr/>
                </a:tc>
                <a:tc>
                  <a:txBody>
                    <a:bodyPr/>
                    <a:lstStyle/>
                    <a:p>
                      <a:r>
                        <a:rPr lang="en-GB" sz="1200" dirty="0"/>
                        <a:t>Applica-</a:t>
                      </a:r>
                      <a:r>
                        <a:rPr lang="en-GB" sz="1200" dirty="0" err="1"/>
                        <a:t>tions</a:t>
                      </a:r>
                      <a:r>
                        <a:rPr lang="en-GB" sz="1200" dirty="0"/>
                        <a:t> received </a:t>
                      </a:r>
                      <a:endParaRPr lang="LID4096" sz="1200" dirty="0"/>
                    </a:p>
                  </a:txBody>
                  <a:tcPr/>
                </a:tc>
                <a:tc>
                  <a:txBody>
                    <a:bodyPr/>
                    <a:lstStyle/>
                    <a:p>
                      <a:r>
                        <a:rPr lang="en-GB" sz="1200" dirty="0"/>
                        <a:t>Eligible </a:t>
                      </a:r>
                      <a:endParaRPr lang="LID4096" sz="1200" dirty="0"/>
                    </a:p>
                  </a:txBody>
                  <a:tcPr/>
                </a:tc>
                <a:tc>
                  <a:txBody>
                    <a:bodyPr/>
                    <a:lstStyle/>
                    <a:p>
                      <a:r>
                        <a:rPr lang="en-GB" sz="1200" dirty="0"/>
                        <a:t>Winners</a:t>
                      </a:r>
                      <a:endParaRPr lang="LID4096" sz="1200" dirty="0"/>
                    </a:p>
                  </a:txBody>
                  <a:tcPr/>
                </a:tc>
                <a:extLst>
                  <a:ext uri="{0D108BD9-81ED-4DB2-BD59-A6C34878D82A}">
                    <a16:rowId xmlns:a16="http://schemas.microsoft.com/office/drawing/2014/main" val="1494232394"/>
                  </a:ext>
                </a:extLst>
              </a:tr>
              <a:tr h="332580">
                <a:tc>
                  <a:txBody>
                    <a:bodyPr/>
                    <a:lstStyle/>
                    <a:p>
                      <a:r>
                        <a:rPr lang="en-GB" sz="1200" dirty="0"/>
                        <a:t>C1</a:t>
                      </a:r>
                      <a:endParaRPr lang="LID4096" sz="1200" dirty="0"/>
                    </a:p>
                  </a:txBody>
                  <a:tcPr/>
                </a:tc>
                <a:tc>
                  <a:txBody>
                    <a:bodyPr/>
                    <a:lstStyle/>
                    <a:p>
                      <a:r>
                        <a:rPr lang="en-GB" sz="1200" dirty="0"/>
                        <a:t>USD 1.52 m </a:t>
                      </a:r>
                      <a:endParaRPr lang="LID4096" sz="1200" dirty="0"/>
                    </a:p>
                  </a:txBody>
                  <a:tcPr/>
                </a:tc>
                <a:tc>
                  <a:txBody>
                    <a:bodyPr/>
                    <a:lstStyle/>
                    <a:p>
                      <a:pPr algn="r"/>
                      <a:r>
                        <a:rPr lang="en-GB" sz="1200" dirty="0"/>
                        <a:t>121</a:t>
                      </a:r>
                      <a:endParaRPr lang="LID4096" sz="1200" dirty="0"/>
                    </a:p>
                  </a:txBody>
                  <a:tcPr/>
                </a:tc>
                <a:tc>
                  <a:txBody>
                    <a:bodyPr/>
                    <a:lstStyle/>
                    <a:p>
                      <a:pPr algn="r"/>
                      <a:r>
                        <a:rPr lang="en-GB" sz="1200" dirty="0"/>
                        <a:t>76</a:t>
                      </a:r>
                      <a:endParaRPr lang="LID4096" sz="1200" dirty="0"/>
                    </a:p>
                  </a:txBody>
                  <a:tcPr/>
                </a:tc>
                <a:tc>
                  <a:txBody>
                    <a:bodyPr/>
                    <a:lstStyle/>
                    <a:p>
                      <a:pPr algn="r"/>
                      <a:r>
                        <a:rPr lang="en-GB" sz="1200" dirty="0"/>
                        <a:t>7</a:t>
                      </a:r>
                      <a:endParaRPr lang="LID4096" sz="1200" dirty="0"/>
                    </a:p>
                  </a:txBody>
                  <a:tcPr/>
                </a:tc>
                <a:extLst>
                  <a:ext uri="{0D108BD9-81ED-4DB2-BD59-A6C34878D82A}">
                    <a16:rowId xmlns:a16="http://schemas.microsoft.com/office/drawing/2014/main" val="3036624420"/>
                  </a:ext>
                </a:extLst>
              </a:tr>
              <a:tr h="332580">
                <a:tc>
                  <a:txBody>
                    <a:bodyPr/>
                    <a:lstStyle/>
                    <a:p>
                      <a:r>
                        <a:rPr lang="en-GB" sz="1200" dirty="0"/>
                        <a:t>C2</a:t>
                      </a:r>
                      <a:endParaRPr lang="LID4096" sz="1200" dirty="0"/>
                    </a:p>
                  </a:txBody>
                  <a:tcPr/>
                </a:tc>
                <a:tc>
                  <a:txBody>
                    <a:bodyPr/>
                    <a:lstStyle/>
                    <a:p>
                      <a:r>
                        <a:rPr lang="en-GB" sz="1200" dirty="0"/>
                        <a:t>USD 1.80 m</a:t>
                      </a:r>
                      <a:endParaRPr lang="LID4096" sz="1200" dirty="0"/>
                    </a:p>
                  </a:txBody>
                  <a:tcPr/>
                </a:tc>
                <a:tc>
                  <a:txBody>
                    <a:bodyPr/>
                    <a:lstStyle/>
                    <a:p>
                      <a:pPr algn="r"/>
                      <a:r>
                        <a:rPr lang="en-GB" sz="1200" dirty="0"/>
                        <a:t>167</a:t>
                      </a:r>
                      <a:endParaRPr lang="LID4096" sz="1200" dirty="0"/>
                    </a:p>
                  </a:txBody>
                  <a:tcPr/>
                </a:tc>
                <a:tc>
                  <a:txBody>
                    <a:bodyPr/>
                    <a:lstStyle/>
                    <a:p>
                      <a:pPr algn="r"/>
                      <a:r>
                        <a:rPr lang="en-GB" sz="1200" dirty="0"/>
                        <a:t>33</a:t>
                      </a:r>
                      <a:endParaRPr lang="LID4096" sz="1200" dirty="0"/>
                    </a:p>
                  </a:txBody>
                  <a:tcPr/>
                </a:tc>
                <a:tc>
                  <a:txBody>
                    <a:bodyPr/>
                    <a:lstStyle/>
                    <a:p>
                      <a:pPr algn="r"/>
                      <a:r>
                        <a:rPr lang="en-GB" sz="1200" dirty="0"/>
                        <a:t>7</a:t>
                      </a:r>
                      <a:endParaRPr lang="LID4096" sz="1200" dirty="0"/>
                    </a:p>
                  </a:txBody>
                  <a:tcPr/>
                </a:tc>
                <a:extLst>
                  <a:ext uri="{0D108BD9-81ED-4DB2-BD59-A6C34878D82A}">
                    <a16:rowId xmlns:a16="http://schemas.microsoft.com/office/drawing/2014/main" val="3757338870"/>
                  </a:ext>
                </a:extLst>
              </a:tr>
              <a:tr h="332580">
                <a:tc>
                  <a:txBody>
                    <a:bodyPr/>
                    <a:lstStyle/>
                    <a:p>
                      <a:r>
                        <a:rPr lang="en-GB" sz="1200" dirty="0"/>
                        <a:t>C3</a:t>
                      </a:r>
                      <a:endParaRPr lang="LID4096" sz="1200" dirty="0"/>
                    </a:p>
                  </a:txBody>
                  <a:tcPr/>
                </a:tc>
                <a:tc>
                  <a:txBody>
                    <a:bodyPr/>
                    <a:lstStyle/>
                    <a:p>
                      <a:r>
                        <a:rPr lang="en-GB" sz="1200" dirty="0"/>
                        <a:t>&lt; USD 2.00 m</a:t>
                      </a:r>
                      <a:endParaRPr lang="LID4096" sz="1200" dirty="0"/>
                    </a:p>
                  </a:txBody>
                  <a:tcPr/>
                </a:tc>
                <a:tc>
                  <a:txBody>
                    <a:bodyPr/>
                    <a:lstStyle/>
                    <a:p>
                      <a:pPr algn="r"/>
                      <a:r>
                        <a:rPr lang="en-GB" sz="1200" dirty="0"/>
                        <a:t>266</a:t>
                      </a:r>
                      <a:endParaRPr lang="LID4096" sz="1200" dirty="0"/>
                    </a:p>
                  </a:txBody>
                  <a:tcPr/>
                </a:tc>
                <a:tc>
                  <a:txBody>
                    <a:bodyPr/>
                    <a:lstStyle/>
                    <a:p>
                      <a:pPr algn="r"/>
                      <a:r>
                        <a:rPr lang="en-GB" sz="1200" dirty="0"/>
                        <a:t>23 (shortlisted)</a:t>
                      </a:r>
                      <a:endParaRPr lang="LID4096" sz="1200" dirty="0"/>
                    </a:p>
                  </a:txBody>
                  <a:tcPr/>
                </a:tc>
                <a:tc>
                  <a:txBody>
                    <a:bodyPr/>
                    <a:lstStyle/>
                    <a:p>
                      <a:pPr algn="r"/>
                      <a:r>
                        <a:rPr lang="en-GB" sz="1200" dirty="0"/>
                        <a:t>Up to 5</a:t>
                      </a:r>
                      <a:endParaRPr lang="LID4096" sz="1200" dirty="0"/>
                    </a:p>
                  </a:txBody>
                  <a:tcPr/>
                </a:tc>
                <a:extLst>
                  <a:ext uri="{0D108BD9-81ED-4DB2-BD59-A6C34878D82A}">
                    <a16:rowId xmlns:a16="http://schemas.microsoft.com/office/drawing/2014/main" val="2146944509"/>
                  </a:ext>
                </a:extLst>
              </a:tr>
            </a:tbl>
          </a:graphicData>
        </a:graphic>
      </p:graphicFrame>
      <p:cxnSp>
        <p:nvCxnSpPr>
          <p:cNvPr id="26" name="Straight Connector 25">
            <a:extLst>
              <a:ext uri="{FF2B5EF4-FFF2-40B4-BE49-F238E27FC236}">
                <a16:creationId xmlns:a16="http://schemas.microsoft.com/office/drawing/2014/main" id="{476A6008-CBB7-2E43-D400-FF7E07E2F5E0}"/>
              </a:ext>
            </a:extLst>
          </p:cNvPr>
          <p:cNvCxnSpPr>
            <a:cxnSpLocks/>
          </p:cNvCxnSpPr>
          <p:nvPr/>
        </p:nvCxnSpPr>
        <p:spPr>
          <a:xfrm>
            <a:off x="6829425" y="781050"/>
            <a:ext cx="0" cy="59626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1">
            <a:extLst>
              <a:ext uri="{FF2B5EF4-FFF2-40B4-BE49-F238E27FC236}">
                <a16:creationId xmlns:a16="http://schemas.microsoft.com/office/drawing/2014/main" id="{09291B12-0EE4-63B6-464F-B82339B6FEB6}"/>
              </a:ext>
            </a:extLst>
          </p:cNvPr>
          <p:cNvSpPr txBox="1"/>
          <p:nvPr/>
        </p:nvSpPr>
        <p:spPr>
          <a:xfrm>
            <a:off x="1780745" y="451443"/>
            <a:ext cx="3365787" cy="861735"/>
          </a:xfrm>
          <a:prstGeom prst="rect">
            <a:avLst/>
          </a:prstGeom>
          <a:noFill/>
          <a:ln>
            <a:noFill/>
          </a:ln>
        </p:spPr>
        <p:txBody>
          <a:bodyPr wrap="square" rtlCol="0" anchor="ctr">
            <a:noAutofit/>
          </a:bodyPr>
          <a:lstStyle/>
          <a:p>
            <a:pPr marL="266700" algn="r"/>
            <a:r>
              <a:rPr lang="en-GB" b="1" dirty="0">
                <a:latin typeface="+mj-lt"/>
              </a:rPr>
              <a:t>Innovation Window</a:t>
            </a:r>
          </a:p>
        </p:txBody>
      </p:sp>
      <p:sp>
        <p:nvSpPr>
          <p:cNvPr id="29" name="Textfeld 1">
            <a:extLst>
              <a:ext uri="{FF2B5EF4-FFF2-40B4-BE49-F238E27FC236}">
                <a16:creationId xmlns:a16="http://schemas.microsoft.com/office/drawing/2014/main" id="{AC3E095E-985C-43F6-9477-CF0A9CEDC552}"/>
              </a:ext>
            </a:extLst>
          </p:cNvPr>
          <p:cNvSpPr txBox="1"/>
          <p:nvPr/>
        </p:nvSpPr>
        <p:spPr>
          <a:xfrm>
            <a:off x="6014045" y="451443"/>
            <a:ext cx="3365787" cy="861735"/>
          </a:xfrm>
          <a:prstGeom prst="rect">
            <a:avLst/>
          </a:prstGeom>
          <a:noFill/>
          <a:ln>
            <a:noFill/>
          </a:ln>
        </p:spPr>
        <p:txBody>
          <a:bodyPr wrap="square" rtlCol="0" anchor="ctr">
            <a:noAutofit/>
          </a:bodyPr>
          <a:lstStyle/>
          <a:p>
            <a:pPr marL="266700" algn="r"/>
            <a:r>
              <a:rPr lang="fr-FR" b="1" dirty="0">
                <a:latin typeface="+mj-lt"/>
              </a:rPr>
              <a:t>Product</a:t>
            </a:r>
            <a:r>
              <a:rPr lang="en-GB" b="1" dirty="0">
                <a:latin typeface="+mj-lt"/>
              </a:rPr>
              <a:t> Window</a:t>
            </a:r>
          </a:p>
        </p:txBody>
      </p:sp>
      <p:graphicFrame>
        <p:nvGraphicFramePr>
          <p:cNvPr id="2" name="Table 1">
            <a:extLst>
              <a:ext uri="{FF2B5EF4-FFF2-40B4-BE49-F238E27FC236}">
                <a16:creationId xmlns:a16="http://schemas.microsoft.com/office/drawing/2014/main" id="{B3B8350E-3450-D22B-B11E-89729AF973BF}"/>
              </a:ext>
            </a:extLst>
          </p:cNvPr>
          <p:cNvGraphicFramePr>
            <a:graphicFrameLocks noGrp="1"/>
          </p:cNvGraphicFramePr>
          <p:nvPr/>
        </p:nvGraphicFramePr>
        <p:xfrm>
          <a:off x="7249410" y="1251243"/>
          <a:ext cx="3999611" cy="1280160"/>
        </p:xfrm>
        <a:graphic>
          <a:graphicData uri="http://schemas.openxmlformats.org/drawingml/2006/table">
            <a:tbl>
              <a:tblPr firstRow="1" bandRow="1">
                <a:tableStyleId>{5C22544A-7EE6-4342-B048-85BDC9FD1C3A}</a:tableStyleId>
              </a:tblPr>
              <a:tblGrid>
                <a:gridCol w="494750">
                  <a:extLst>
                    <a:ext uri="{9D8B030D-6E8A-4147-A177-3AD203B41FA5}">
                      <a16:colId xmlns:a16="http://schemas.microsoft.com/office/drawing/2014/main" val="4243975812"/>
                    </a:ext>
                  </a:extLst>
                </a:gridCol>
                <a:gridCol w="911125">
                  <a:extLst>
                    <a:ext uri="{9D8B030D-6E8A-4147-A177-3AD203B41FA5}">
                      <a16:colId xmlns:a16="http://schemas.microsoft.com/office/drawing/2014/main" val="1289392778"/>
                    </a:ext>
                  </a:extLst>
                </a:gridCol>
                <a:gridCol w="864622">
                  <a:extLst>
                    <a:ext uri="{9D8B030D-6E8A-4147-A177-3AD203B41FA5}">
                      <a16:colId xmlns:a16="http://schemas.microsoft.com/office/drawing/2014/main" val="3777006609"/>
                    </a:ext>
                  </a:extLst>
                </a:gridCol>
                <a:gridCol w="864557">
                  <a:extLst>
                    <a:ext uri="{9D8B030D-6E8A-4147-A177-3AD203B41FA5}">
                      <a16:colId xmlns:a16="http://schemas.microsoft.com/office/drawing/2014/main" val="782512077"/>
                    </a:ext>
                  </a:extLst>
                </a:gridCol>
                <a:gridCol w="864557">
                  <a:extLst>
                    <a:ext uri="{9D8B030D-6E8A-4147-A177-3AD203B41FA5}">
                      <a16:colId xmlns:a16="http://schemas.microsoft.com/office/drawing/2014/main" val="1735365886"/>
                    </a:ext>
                  </a:extLst>
                </a:gridCol>
              </a:tblGrid>
              <a:tr h="555479">
                <a:tc>
                  <a:txBody>
                    <a:bodyPr/>
                    <a:lstStyle/>
                    <a:p>
                      <a:r>
                        <a:rPr lang="en-GB" sz="1200" dirty="0" err="1"/>
                        <a:t>CfP</a:t>
                      </a:r>
                      <a:r>
                        <a:rPr lang="en-GB" sz="1200" dirty="0"/>
                        <a:t> </a:t>
                      </a:r>
                      <a:endParaRPr lang="LID4096" sz="1200" dirty="0"/>
                    </a:p>
                  </a:txBody>
                  <a:tcPr/>
                </a:tc>
                <a:tc>
                  <a:txBody>
                    <a:bodyPr/>
                    <a:lstStyle/>
                    <a:p>
                      <a:r>
                        <a:rPr lang="en-GB" sz="1200" dirty="0"/>
                        <a:t>Funding </a:t>
                      </a:r>
                      <a:endParaRPr lang="LID4096" sz="1200" dirty="0"/>
                    </a:p>
                  </a:txBody>
                  <a:tcPr/>
                </a:tc>
                <a:tc>
                  <a:txBody>
                    <a:bodyPr/>
                    <a:lstStyle/>
                    <a:p>
                      <a:r>
                        <a:rPr lang="en-GB" sz="1200" dirty="0"/>
                        <a:t>Applica-</a:t>
                      </a:r>
                      <a:r>
                        <a:rPr lang="en-GB" sz="1200" dirty="0" err="1"/>
                        <a:t>tions</a:t>
                      </a:r>
                      <a:r>
                        <a:rPr lang="en-GB" sz="1200" dirty="0"/>
                        <a:t> received </a:t>
                      </a:r>
                      <a:endParaRPr lang="LID4096" sz="1200" dirty="0"/>
                    </a:p>
                  </a:txBody>
                  <a:tcPr/>
                </a:tc>
                <a:tc>
                  <a:txBody>
                    <a:bodyPr/>
                    <a:lstStyle/>
                    <a:p>
                      <a:r>
                        <a:rPr lang="en-GB" sz="1200" dirty="0"/>
                        <a:t>Eligible </a:t>
                      </a:r>
                      <a:endParaRPr lang="LID4096"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Winners</a:t>
                      </a:r>
                      <a:endParaRPr lang="LID4096" sz="1200" dirty="0"/>
                    </a:p>
                    <a:p>
                      <a:endParaRPr lang="LID4096" sz="1200" dirty="0"/>
                    </a:p>
                  </a:txBody>
                  <a:tcPr/>
                </a:tc>
                <a:extLst>
                  <a:ext uri="{0D108BD9-81ED-4DB2-BD59-A6C34878D82A}">
                    <a16:rowId xmlns:a16="http://schemas.microsoft.com/office/drawing/2014/main" val="1018775220"/>
                  </a:ext>
                </a:extLst>
              </a:tr>
              <a:tr h="555479">
                <a:tc>
                  <a:txBody>
                    <a:bodyPr/>
                    <a:lstStyle/>
                    <a:p>
                      <a:r>
                        <a:rPr lang="en-GB" sz="1200" dirty="0"/>
                        <a:t>W2C1</a:t>
                      </a:r>
                      <a:endParaRPr lang="LID4096" sz="1200" dirty="0"/>
                    </a:p>
                  </a:txBody>
                  <a:tcPr/>
                </a:tc>
                <a:tc>
                  <a:txBody>
                    <a:bodyPr/>
                    <a:lstStyle/>
                    <a:p>
                      <a:r>
                        <a:rPr lang="en-GB" sz="1200" dirty="0"/>
                        <a:t>USD 5 m</a:t>
                      </a:r>
                      <a:endParaRPr lang="LID4096" sz="1200" dirty="0"/>
                    </a:p>
                  </a:txBody>
                  <a:tcPr/>
                </a:tc>
                <a:tc>
                  <a:txBody>
                    <a:bodyPr/>
                    <a:lstStyle/>
                    <a:p>
                      <a:pPr algn="r"/>
                      <a:r>
                        <a:rPr lang="en-GB" sz="1200" dirty="0"/>
                        <a:t>43</a:t>
                      </a:r>
                      <a:endParaRPr lang="LID4096" sz="1200" dirty="0"/>
                    </a:p>
                  </a:txBody>
                  <a:tcPr/>
                </a:tc>
                <a:tc>
                  <a:txBody>
                    <a:bodyPr/>
                    <a:lstStyle/>
                    <a:p>
                      <a:pPr algn="r"/>
                      <a:r>
                        <a:rPr lang="en-GB" sz="1200" dirty="0"/>
                        <a:t>5 (shortlisted)</a:t>
                      </a:r>
                      <a:endParaRPr lang="LID4096" sz="1200" dirty="0"/>
                    </a:p>
                  </a:txBody>
                  <a:tcPr/>
                </a:tc>
                <a:tc>
                  <a:txBody>
                    <a:bodyPr/>
                    <a:lstStyle/>
                    <a:p>
                      <a:pPr algn="r"/>
                      <a:r>
                        <a:rPr lang="en-GB" sz="1200" dirty="0"/>
                        <a:t>3</a:t>
                      </a:r>
                      <a:endParaRPr lang="LID4096" sz="1200" dirty="0"/>
                    </a:p>
                  </a:txBody>
                  <a:tcPr/>
                </a:tc>
                <a:extLst>
                  <a:ext uri="{0D108BD9-81ED-4DB2-BD59-A6C34878D82A}">
                    <a16:rowId xmlns:a16="http://schemas.microsoft.com/office/drawing/2014/main" val="126302563"/>
                  </a:ext>
                </a:extLst>
              </a:tr>
            </a:tbl>
          </a:graphicData>
        </a:graphic>
      </p:graphicFrame>
      <p:sp>
        <p:nvSpPr>
          <p:cNvPr id="3" name="Text 0">
            <a:extLst>
              <a:ext uri="{FF2B5EF4-FFF2-40B4-BE49-F238E27FC236}">
                <a16:creationId xmlns:a16="http://schemas.microsoft.com/office/drawing/2014/main" id="{73007F49-CE4B-712E-E16C-C674AF5782EB}"/>
              </a:ext>
            </a:extLst>
          </p:cNvPr>
          <p:cNvSpPr/>
          <p:nvPr/>
        </p:nvSpPr>
        <p:spPr>
          <a:xfrm>
            <a:off x="269028" y="3099393"/>
            <a:ext cx="2155919" cy="2447969"/>
          </a:xfrm>
          <a:prstGeom prst="rect">
            <a:avLst/>
          </a:prstGeom>
          <a:noFill/>
          <a:ln/>
        </p:spPr>
        <p:txBody>
          <a:bodyPr wrap="square" lIns="0" tIns="0" rIns="0" bIns="0" rtlCol="0" anchor="t"/>
          <a:lstStyle/>
          <a:p>
            <a:pPr>
              <a:lnSpc>
                <a:spcPts val="3520"/>
              </a:lnSpc>
            </a:pPr>
            <a:br>
              <a:rPr lang="en-US" sz="3200" i="1" dirty="0">
                <a:latin typeface="Gogh Extra Bold" pitchFamily="2" charset="0"/>
                <a:ea typeface="Aileron" pitchFamily="34" charset="-122"/>
              </a:rPr>
            </a:br>
            <a:endParaRPr lang="en-US" b="1" dirty="0">
              <a:latin typeface="+mj-lt"/>
            </a:endParaRPr>
          </a:p>
        </p:txBody>
      </p:sp>
      <p:sp>
        <p:nvSpPr>
          <p:cNvPr id="4" name="Text 0">
            <a:extLst>
              <a:ext uri="{FF2B5EF4-FFF2-40B4-BE49-F238E27FC236}">
                <a16:creationId xmlns:a16="http://schemas.microsoft.com/office/drawing/2014/main" id="{EA1A01B8-3841-73ED-23B6-B235CCAA90DB}"/>
              </a:ext>
            </a:extLst>
          </p:cNvPr>
          <p:cNvSpPr/>
          <p:nvPr/>
        </p:nvSpPr>
        <p:spPr>
          <a:xfrm>
            <a:off x="251452" y="3270799"/>
            <a:ext cx="2155919" cy="2447969"/>
          </a:xfrm>
          <a:prstGeom prst="rect">
            <a:avLst/>
          </a:prstGeom>
          <a:noFill/>
          <a:ln/>
        </p:spPr>
        <p:txBody>
          <a:bodyPr wrap="square" lIns="0" tIns="0" rIns="0" bIns="0" rtlCol="0" anchor="t"/>
          <a:lstStyle/>
          <a:p>
            <a:pPr>
              <a:lnSpc>
                <a:spcPts val="3520"/>
              </a:lnSpc>
            </a:pPr>
            <a:br>
              <a:rPr lang="en-US" sz="3200" i="1" dirty="0">
                <a:latin typeface="Gogh Extra Bold" pitchFamily="2" charset="0"/>
                <a:ea typeface="Aileron" pitchFamily="34" charset="-122"/>
              </a:rPr>
            </a:br>
            <a:r>
              <a:rPr lang="en-GB" b="1" dirty="0">
                <a:latin typeface="+mj-lt"/>
              </a:rPr>
              <a:t>Outlook for 2024</a:t>
            </a:r>
            <a:endParaRPr lang="en-US" b="1" dirty="0">
              <a:latin typeface="+mj-lt"/>
            </a:endParaRPr>
          </a:p>
        </p:txBody>
      </p:sp>
      <p:sp>
        <p:nvSpPr>
          <p:cNvPr id="5" name="TextBox 4">
            <a:extLst>
              <a:ext uri="{FF2B5EF4-FFF2-40B4-BE49-F238E27FC236}">
                <a16:creationId xmlns:a16="http://schemas.microsoft.com/office/drawing/2014/main" id="{21441707-F0E6-80AC-4AFE-040675A61352}"/>
              </a:ext>
            </a:extLst>
          </p:cNvPr>
          <p:cNvSpPr txBox="1"/>
          <p:nvPr/>
        </p:nvSpPr>
        <p:spPr>
          <a:xfrm>
            <a:off x="2540606" y="3716091"/>
            <a:ext cx="4288819" cy="12464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t>Currently selecting winners under W1C3 targeting </a:t>
            </a:r>
            <a:r>
              <a:rPr lang="en-US" sz="1400" dirty="0"/>
              <a:t>SDG 3 (Good Health and Well-being), 13 (Climate action), and 16 (Peace, justice and strong institutions)</a:t>
            </a:r>
          </a:p>
          <a:p>
            <a:pPr marL="285750" indent="-285750">
              <a:buFont typeface="Arial" panose="020B0604020202020204" pitchFamily="34" charset="0"/>
              <a:buChar char="•"/>
            </a:pPr>
            <a:r>
              <a:rPr lang="en-US" sz="1400" dirty="0"/>
              <a:t>Next </a:t>
            </a:r>
            <a:r>
              <a:rPr lang="en-US" sz="1400" dirty="0" err="1"/>
              <a:t>CfP</a:t>
            </a:r>
            <a:r>
              <a:rPr lang="en-US" sz="1400" dirty="0"/>
              <a:t> – September 2024</a:t>
            </a:r>
            <a:endParaRPr lang="LID4096" sz="1400" dirty="0"/>
          </a:p>
        </p:txBody>
      </p:sp>
      <p:sp>
        <p:nvSpPr>
          <p:cNvPr id="6" name="TextBox 5">
            <a:extLst>
              <a:ext uri="{FF2B5EF4-FFF2-40B4-BE49-F238E27FC236}">
                <a16:creationId xmlns:a16="http://schemas.microsoft.com/office/drawing/2014/main" id="{224CB33D-B307-A193-B8B3-933C0C341D4D}"/>
              </a:ext>
            </a:extLst>
          </p:cNvPr>
          <p:cNvSpPr txBox="1"/>
          <p:nvPr/>
        </p:nvSpPr>
        <p:spPr>
          <a:xfrm>
            <a:off x="6882597" y="3735141"/>
            <a:ext cx="4513965" cy="24622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t>SIFI announced the first  winners under W2C1 focussing on Nature solutions and Climate Change intersection (SDG 2, 7, 11, 13,14,15) </a:t>
            </a:r>
          </a:p>
          <a:p>
            <a:pPr marL="285750" indent="-285750">
              <a:spcAft>
                <a:spcPts val="600"/>
              </a:spcAft>
              <a:buFont typeface="Arial" panose="020B0604020202020204" pitchFamily="34" charset="0"/>
              <a:buChar char="•"/>
            </a:pPr>
            <a:r>
              <a:rPr lang="en-GB" sz="1400" dirty="0"/>
              <a:t>Next </a:t>
            </a:r>
            <a:r>
              <a:rPr lang="en-GB" sz="1400" dirty="0" err="1"/>
              <a:t>CfP</a:t>
            </a:r>
            <a:r>
              <a:rPr lang="en-GB" sz="1400" dirty="0"/>
              <a:t> – April 2024 “</a:t>
            </a:r>
            <a:r>
              <a:rPr lang="de-CH" sz="1400" i="1" dirty="0"/>
              <a:t>Building Resilient Societies and </a:t>
            </a:r>
            <a:r>
              <a:rPr lang="de-CH" sz="1400" i="1" dirty="0" err="1"/>
              <a:t>Developing</a:t>
            </a:r>
            <a:r>
              <a:rPr lang="de-CH" sz="1400" i="1" dirty="0"/>
              <a:t> Human Capital</a:t>
            </a:r>
            <a:r>
              <a:rPr lang="de-CH" sz="1400" dirty="0"/>
              <a:t>»</a:t>
            </a:r>
          </a:p>
          <a:p>
            <a:pPr marL="285750" indent="-285750">
              <a:spcAft>
                <a:spcPts val="600"/>
              </a:spcAft>
              <a:buFont typeface="Arial" panose="020B0604020202020204" pitchFamily="34" charset="0"/>
              <a:buChar char="•"/>
            </a:pPr>
            <a:r>
              <a:rPr lang="de-CH" sz="1400" dirty="0"/>
              <a:t>2 </a:t>
            </a:r>
            <a:r>
              <a:rPr lang="de-CH" sz="1400" dirty="0" err="1"/>
              <a:t>CfPs</a:t>
            </a:r>
            <a:r>
              <a:rPr lang="de-CH" sz="1400" dirty="0"/>
              <a:t> p.a.: </a:t>
            </a:r>
            <a:r>
              <a:rPr lang="de-CH" sz="1400" dirty="0" err="1"/>
              <a:t>one</a:t>
            </a:r>
            <a:r>
              <a:rPr lang="de-CH" sz="1400" dirty="0"/>
              <a:t> </a:t>
            </a:r>
            <a:r>
              <a:rPr lang="de-CH" sz="1400" dirty="0" err="1"/>
              <a:t>focusing</a:t>
            </a:r>
            <a:r>
              <a:rPr lang="de-CH" sz="1400" dirty="0"/>
              <a:t> on social </a:t>
            </a:r>
            <a:r>
              <a:rPr lang="de-CH" sz="1400" dirty="0" err="1"/>
              <a:t>issues</a:t>
            </a:r>
            <a:r>
              <a:rPr lang="de-CH" sz="1400" dirty="0"/>
              <a:t> and </a:t>
            </a:r>
            <a:r>
              <a:rPr lang="de-CH" sz="1400" dirty="0" err="1"/>
              <a:t>one</a:t>
            </a:r>
            <a:r>
              <a:rPr lang="de-CH" sz="1400" dirty="0"/>
              <a:t> on </a:t>
            </a:r>
            <a:r>
              <a:rPr lang="de-CH" sz="1400" dirty="0" err="1"/>
              <a:t>climate</a:t>
            </a:r>
            <a:r>
              <a:rPr lang="de-CH" sz="1400" dirty="0"/>
              <a:t> </a:t>
            </a:r>
            <a:r>
              <a:rPr lang="en-GB" sz="1400" dirty="0"/>
              <a:t> </a:t>
            </a:r>
          </a:p>
          <a:p>
            <a:pPr marL="285750" indent="-285750">
              <a:spcAft>
                <a:spcPts val="600"/>
              </a:spcAft>
              <a:buFont typeface="Arial" panose="020B0604020202020204" pitchFamily="34" charset="0"/>
              <a:buChar char="•"/>
            </a:pPr>
            <a:endParaRPr lang="en-GB" dirty="0"/>
          </a:p>
          <a:p>
            <a:pPr marL="285750" indent="-285750">
              <a:buFont typeface="Arial" panose="020B0604020202020204" pitchFamily="34" charset="0"/>
              <a:buChar char="•"/>
            </a:pPr>
            <a:endParaRPr lang="LID4096" dirty="0"/>
          </a:p>
        </p:txBody>
      </p:sp>
    </p:spTree>
    <p:extLst>
      <p:ext uri="{BB962C8B-B14F-4D97-AF65-F5344CB8AC3E}">
        <p14:creationId xmlns:p14="http://schemas.microsoft.com/office/powerpoint/2010/main" val="1397743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1822</Words>
  <Application>Microsoft Office PowerPoint</Application>
  <PresentationFormat>Widescreen</PresentationFormat>
  <Paragraphs>293</Paragraphs>
  <Slides>17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Calibri Light</vt:lpstr>
      <vt:lpstr>Gogh</vt:lpstr>
      <vt:lpstr>Gogh Extra Bold</vt:lpstr>
      <vt:lpstr>Montserrat Light</vt:lpstr>
      <vt:lpstr>Montserrat Medium</vt:lpstr>
      <vt:lpstr>Montserrat SemiBold</vt:lpstr>
      <vt:lpstr>Office Theme</vt:lpstr>
      <vt:lpstr>PowerPoint Presentation</vt:lpstr>
      <vt:lpstr>PowerPoint Presentation</vt:lpstr>
      <vt:lpstr>SDG Impact Finance Initiative</vt:lpstr>
      <vt:lpstr>Scaling Impact Investing </vt:lpstr>
      <vt:lpstr>PowerPoint Presentation</vt:lpstr>
      <vt:lpstr>Our partners</vt:lpstr>
      <vt:lpstr>Guiding principles</vt:lpstr>
      <vt:lpstr>Our active portfolio </vt:lpstr>
      <vt:lpstr>PowerPoint Presentation</vt:lpstr>
      <vt:lpstr>PowerPoint Presentation</vt:lpstr>
      <vt:lpstr>PowerPoint Presentation</vt:lpstr>
      <vt:lpstr>Mirova Sustainable Land Fund 2 </vt:lpstr>
      <vt:lpstr>Achieving scale – our vision </vt:lpstr>
      <vt:lpstr>Contact us </vt:lpstr>
      <vt:lpstr>Delivery model: key functions</vt:lpstr>
      <vt:lpstr>Key milestones</vt:lpstr>
      <vt:lpstr>Membership of governance bodies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Orga Philipp SECO</dc:creator>
  <cp:lastModifiedBy>Melina Heinrich-Fernandes</cp:lastModifiedBy>
  <cp:revision>13</cp:revision>
  <dcterms:created xsi:type="dcterms:W3CDTF">2024-05-30T14:42:45Z</dcterms:created>
  <dcterms:modified xsi:type="dcterms:W3CDTF">2024-06-05T20:36:13Z</dcterms:modified>
</cp:coreProperties>
</file>